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18"/>
  </p:notesMasterIdLst>
  <p:sldIdLst>
    <p:sldId id="258" r:id="rId2"/>
    <p:sldId id="256" r:id="rId3"/>
    <p:sldId id="337" r:id="rId4"/>
    <p:sldId id="346" r:id="rId5"/>
    <p:sldId id="333" r:id="rId6"/>
    <p:sldId id="347" r:id="rId7"/>
    <p:sldId id="349" r:id="rId8"/>
    <p:sldId id="338" r:id="rId9"/>
    <p:sldId id="339" r:id="rId10"/>
    <p:sldId id="340" r:id="rId11"/>
    <p:sldId id="341" r:id="rId12"/>
    <p:sldId id="342" r:id="rId13"/>
    <p:sldId id="343" r:id="rId14"/>
    <p:sldId id="344" r:id="rId15"/>
    <p:sldId id="345" r:id="rId16"/>
    <p:sldId id="348" r:id="rId17"/>
  </p:sldIdLst>
  <p:sldSz cx="9144000" cy="6858000" type="screen4x3"/>
  <p:notesSz cx="7010400" cy="9296400"/>
  <p:embeddedFontLst>
    <p:embeddedFont>
      <p:font typeface="Algerian" panose="04020705040A02060702" pitchFamily="82" charset="0"/>
      <p:regular r:id="rId19"/>
    </p:embeddedFont>
    <p:embeddedFont>
      <p:font typeface="ArgosContour" panose="020B0604020202020204" charset="0"/>
      <p:regular r:id="rId20"/>
    </p:embeddedFont>
    <p:embeddedFont>
      <p:font typeface="Bookman Old Style" panose="02050604050505020204" pitchFamily="18" charset="0"/>
      <p:regular r:id="rId21"/>
      <p:bold r:id="rId22"/>
      <p:italic r:id="rId23"/>
      <p:boldItalic r:id="rId24"/>
    </p:embeddedFont>
    <p:embeddedFont>
      <p:font typeface="Cascadia Mono" panose="020B0609020000020004" pitchFamily="49" charset="0"/>
      <p:regular r:id="rId25"/>
      <p:bold r:id="rId26"/>
      <p:italic r:id="rId27"/>
      <p:boldItalic r:id="rId28"/>
    </p:embeddedFont>
    <p:embeddedFont>
      <p:font typeface="Cooper Black" panose="0208090404030B020404" pitchFamily="18" charset="0"/>
      <p:regular r:id="rId29"/>
    </p:embeddedFont>
    <p:embeddedFont>
      <p:font typeface="Tahoma" panose="020B0604030504040204" pitchFamily="34" charset="0"/>
      <p:regular r:id="rId30"/>
      <p:bold r:id="rId31"/>
    </p:embeddedFont>
    <p:embeddedFont>
      <p:font typeface="Trebuchet MS" panose="020B0603020202020204" pitchFamily="3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57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12/8/2024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kingjamesbibleonline.org/John-6-6/" TargetMode="External"/><Relationship Id="rId3" Type="http://schemas.openxmlformats.org/officeDocument/2006/relationships/image" Target="../media/image11.jpeg"/><Relationship Id="rId7" Type="http://schemas.openxmlformats.org/officeDocument/2006/relationships/hyperlink" Target="https://www.kingjamesbibleonline.org/John-6-5/"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www.kingjamesbibleonline.org/John-6-4/" TargetMode="External"/><Relationship Id="rId11" Type="http://schemas.openxmlformats.org/officeDocument/2006/relationships/hyperlink" Target="https://www.kingjamesbibleonline.org/John-6-9/" TargetMode="External"/><Relationship Id="rId5" Type="http://schemas.openxmlformats.org/officeDocument/2006/relationships/hyperlink" Target="https://www.kingjamesbibleonline.org/John-6-3/" TargetMode="External"/><Relationship Id="rId10" Type="http://schemas.openxmlformats.org/officeDocument/2006/relationships/hyperlink" Target="https://www.kingjamesbibleonline.org/John-6-8/" TargetMode="External"/><Relationship Id="rId4" Type="http://schemas.openxmlformats.org/officeDocument/2006/relationships/image" Target="../media/image12.jpeg"/><Relationship Id="rId9" Type="http://schemas.openxmlformats.org/officeDocument/2006/relationships/hyperlink" Target="https://www.kingjamesbibleonline.org/John-6-7/"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996545" y="1062604"/>
            <a:ext cx="3276598" cy="2862322"/>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6000" dirty="0">
                <a:latin typeface="ArgosContour" pitchFamily="2" charset="0"/>
              </a:rPr>
              <a:t>Applied Faith</a:t>
            </a:r>
          </a:p>
          <a:p>
            <a:pPr algn="ctr"/>
            <a:r>
              <a:rPr lang="en-US" sz="6000" dirty="0">
                <a:latin typeface="ArgosContour" pitchFamily="2" charset="0"/>
              </a:rPr>
              <a:t>Part # 2</a:t>
            </a:r>
          </a:p>
        </p:txBody>
      </p:sp>
      <p:sp>
        <p:nvSpPr>
          <p:cNvPr id="4" name="TextBox 3">
            <a:extLst>
              <a:ext uri="{FF2B5EF4-FFF2-40B4-BE49-F238E27FC236}">
                <a16:creationId xmlns:a16="http://schemas.microsoft.com/office/drawing/2014/main" id="{B86E8D83-9758-44FF-9C1A-A68FB7EDFCEF}"/>
              </a:ext>
            </a:extLst>
          </p:cNvPr>
          <p:cNvSpPr txBox="1"/>
          <p:nvPr/>
        </p:nvSpPr>
        <p:spPr>
          <a:xfrm>
            <a:off x="482079" y="6134999"/>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7" name="TextBox 6">
            <a:extLst>
              <a:ext uri="{FF2B5EF4-FFF2-40B4-BE49-F238E27FC236}">
                <a16:creationId xmlns:a16="http://schemas.microsoft.com/office/drawing/2014/main" id="{CA75C452-5393-348B-9356-EDA8FEA1C2C8}"/>
              </a:ext>
            </a:extLst>
          </p:cNvPr>
          <p:cNvSpPr txBox="1"/>
          <p:nvPr/>
        </p:nvSpPr>
        <p:spPr>
          <a:xfrm>
            <a:off x="5638800" y="4191000"/>
            <a:ext cx="3015344" cy="1200329"/>
          </a:xfrm>
          <a:prstGeom prst="rect">
            <a:avLst/>
          </a:prstGeom>
          <a:noFill/>
        </p:spPr>
        <p:txBody>
          <a:bodyPr wrap="square" rtlCol="0">
            <a:spAutoFit/>
          </a:bodyPr>
          <a:lstStyle/>
          <a:p>
            <a:pPr algn="ctr"/>
            <a:r>
              <a:rPr lang="en-US" sz="2400" dirty="0">
                <a:latin typeface="Algerian" panose="04020705040A02060702" pitchFamily="82" charset="0"/>
              </a:rPr>
              <a:t>A Refuge City Church</a:t>
            </a:r>
          </a:p>
          <a:p>
            <a:pPr algn="ctr"/>
            <a:r>
              <a:rPr lang="en-US" sz="2400" dirty="0">
                <a:latin typeface="Algerian" panose="04020705040A02060702" pitchFamily="82" charset="0"/>
              </a:rPr>
              <a:t>Bible - Study</a:t>
            </a:r>
          </a:p>
        </p:txBody>
      </p:sp>
      <p:sp>
        <p:nvSpPr>
          <p:cNvPr id="2" name="TextBox 1">
            <a:extLst>
              <a:ext uri="{FF2B5EF4-FFF2-40B4-BE49-F238E27FC236}">
                <a16:creationId xmlns:a16="http://schemas.microsoft.com/office/drawing/2014/main" id="{400569AE-0EDB-9EB2-C6B2-7B87506BFB2C}"/>
              </a:ext>
            </a:extLst>
          </p:cNvPr>
          <p:cNvSpPr txBox="1"/>
          <p:nvPr/>
        </p:nvSpPr>
        <p:spPr>
          <a:xfrm>
            <a:off x="449422" y="234717"/>
            <a:ext cx="7856377" cy="461665"/>
          </a:xfrm>
          <a:prstGeom prst="rect">
            <a:avLst/>
          </a:prstGeom>
          <a:noFill/>
        </p:spPr>
        <p:txBody>
          <a:bodyPr wrap="square" rtlCol="0">
            <a:spAutoFit/>
          </a:bodyPr>
          <a:lstStyle/>
          <a:p>
            <a:pPr algn="ctr"/>
            <a:r>
              <a:rPr lang="en-US" sz="2400" dirty="0">
                <a:latin typeface="Algerian" panose="04020705040A02060702" pitchFamily="82" charset="0"/>
              </a:rPr>
              <a:t>The more you Know – The more you can do</a:t>
            </a:r>
          </a:p>
        </p:txBody>
      </p:sp>
      <p:pic>
        <p:nvPicPr>
          <p:cNvPr id="1026" name="Picture 2" descr="The Modernization of the Stock Market – Potomac Pulse">
            <a:extLst>
              <a:ext uri="{FF2B5EF4-FFF2-40B4-BE49-F238E27FC236}">
                <a16:creationId xmlns:a16="http://schemas.microsoft.com/office/drawing/2014/main" id="{00CF7BC8-319D-0F80-B378-A0A45FAA22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382" y="1062604"/>
            <a:ext cx="3817756" cy="28623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85AFAC-65C1-2C70-790A-A34C1A00B54D}"/>
              </a:ext>
            </a:extLst>
          </p:cNvPr>
          <p:cNvSpPr txBox="1"/>
          <p:nvPr/>
        </p:nvSpPr>
        <p:spPr>
          <a:xfrm>
            <a:off x="838200" y="4102961"/>
            <a:ext cx="4572000" cy="1966692"/>
          </a:xfrm>
          <a:prstGeom prst="rect">
            <a:avLst/>
          </a:prstGeom>
          <a:noFill/>
        </p:spPr>
        <p:txBody>
          <a:bodyPr wrap="square">
            <a:spAutoFit/>
          </a:bodyPr>
          <a:lstStyle/>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In all areas of life knowledge plays an important role. Those who know the stock market can trade and buy shares to turn a profit. </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Those who know geometry and calculus can tell you where a stone-throw from a sling with land or put the space shuttle on the moon. </a:t>
            </a: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Those who know 3D have the ability to communicate complex visual models on nearly infinite rotation vectors and share their ideas with others</a:t>
            </a: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 so that they who read it can run with it – Habakkuk 2:2</a:t>
            </a:r>
            <a:endPar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In the natural world – the more you know, the more you can do.</a:t>
            </a: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771D0-C8D1-7751-4351-8994A69B5CC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5A1CD94-A8F1-83BC-94AA-6E901A6A093F}"/>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6" name="TextBox 5">
            <a:extLst>
              <a:ext uri="{FF2B5EF4-FFF2-40B4-BE49-F238E27FC236}">
                <a16:creationId xmlns:a16="http://schemas.microsoft.com/office/drawing/2014/main" id="{211E2F15-5AF7-A15E-0836-91ABBE7222FD}"/>
              </a:ext>
            </a:extLst>
          </p:cNvPr>
          <p:cNvSpPr txBox="1"/>
          <p:nvPr/>
        </p:nvSpPr>
        <p:spPr>
          <a:xfrm>
            <a:off x="685800" y="3962400"/>
            <a:ext cx="8077200" cy="2300117"/>
          </a:xfrm>
          <a:prstGeom prst="rect">
            <a:avLst/>
          </a:prstGeom>
          <a:noFill/>
        </p:spPr>
        <p:txBody>
          <a:bodyPr wrap="square">
            <a:spAutoFit/>
          </a:bodyPr>
          <a:lstStyle/>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2:6-11</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there were set there six waterpots of stone, after the manner of the purifying of the Jews, containing two or three firkins apiece.</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Jesus saith unto them, Fill the waterpots with water. And they filled them up to the brim.</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saith unto them, Draw out now, and bear unto the governor of the feast. And they bare it.</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When the ruler of the feast had tasted the water that was made wine, and knew not whence it was: (but the servants which drew the water knew;) the governor of the feast called the bridegroom,</a:t>
            </a:r>
          </a:p>
          <a:p>
            <a:pPr marL="0" marR="0" algn="l">
              <a:lnSpc>
                <a:spcPct val="107000"/>
              </a:lnSpc>
              <a:spcAft>
                <a:spcPts val="800"/>
              </a:spcAft>
            </a:pPr>
            <a:r>
              <a:rPr lang="en-US" sz="12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a:t>
            </a: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saith unto him, Every man at the beginning doth set forth good wine; and when men have well drunk, then that which is worse: but thou hast kept the good wine until now.</a:t>
            </a:r>
          </a:p>
        </p:txBody>
      </p:sp>
      <p:sp>
        <p:nvSpPr>
          <p:cNvPr id="8" name="TextBox 7">
            <a:extLst>
              <a:ext uri="{FF2B5EF4-FFF2-40B4-BE49-F238E27FC236}">
                <a16:creationId xmlns:a16="http://schemas.microsoft.com/office/drawing/2014/main" id="{E0A225F9-8417-2D28-6D99-0DDBC8AE789B}"/>
              </a:ext>
            </a:extLst>
          </p:cNvPr>
          <p:cNvSpPr txBox="1"/>
          <p:nvPr/>
        </p:nvSpPr>
        <p:spPr>
          <a:xfrm>
            <a:off x="4724400" y="990600"/>
            <a:ext cx="3200400" cy="410369"/>
          </a:xfrm>
          <a:prstGeom prst="rect">
            <a:avLst/>
          </a:prstGeom>
          <a:noFill/>
        </p:spPr>
        <p:txBody>
          <a:bodyPr wrap="square">
            <a:spAutoFit/>
          </a:bodyPr>
          <a:lstStyle/>
          <a:p>
            <a:pPr marL="0" marR="0">
              <a:lnSpc>
                <a:spcPct val="107000"/>
              </a:lnSpc>
              <a:spcBef>
                <a:spcPts val="400"/>
              </a:spcBef>
              <a:spcAft>
                <a:spcPts val="200"/>
              </a:spcAft>
            </a:pPr>
            <a:r>
              <a:rPr lang="en-US" sz="20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6 Water pots of stone</a:t>
            </a:r>
          </a:p>
        </p:txBody>
      </p:sp>
      <p:pic>
        <p:nvPicPr>
          <p:cNvPr id="6148" name="Picture 4" descr="six stone jars at the wedding in Cana ...">
            <a:extLst>
              <a:ext uri="{FF2B5EF4-FFF2-40B4-BE49-F238E27FC236}">
                <a16:creationId xmlns:a16="http://schemas.microsoft.com/office/drawing/2014/main" id="{815BDB46-647C-A383-C4D5-6D3DE5209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3429000" cy="267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95EACD3-03C7-D4A1-0F98-26284F2DEA22}"/>
              </a:ext>
            </a:extLst>
          </p:cNvPr>
          <p:cNvSpPr txBox="1"/>
          <p:nvPr/>
        </p:nvSpPr>
        <p:spPr>
          <a:xfrm>
            <a:off x="4800600" y="1623569"/>
            <a:ext cx="3200400" cy="1468864"/>
          </a:xfrm>
          <a:prstGeom prst="rect">
            <a:avLst/>
          </a:prstGeom>
          <a:noFill/>
        </p:spPr>
        <p:txBody>
          <a:bodyPr wrap="square">
            <a:spAutoFit/>
          </a:bodyPr>
          <a:lstStyle/>
          <a:p>
            <a:pPr marL="0" marR="0">
              <a:lnSpc>
                <a:spcPct val="107000"/>
              </a:lnSpc>
              <a:spcBef>
                <a:spcPts val="400"/>
              </a:spcBef>
              <a:spcAft>
                <a:spcPts val="200"/>
              </a:spcAft>
            </a:pPr>
            <a:r>
              <a:rPr lang="en-US" sz="1200" b="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How this might have worked – analyzing physics. Scientists performed a test where they irradiated and isotope of Mercy with power for 24 hours and knocked off some of the protons / neutrons and turned the mercury into Gold. Jesus did this with his words.</a:t>
            </a:r>
          </a:p>
        </p:txBody>
      </p:sp>
      <p:sp>
        <p:nvSpPr>
          <p:cNvPr id="3" name="TextBox 2">
            <a:extLst>
              <a:ext uri="{FF2B5EF4-FFF2-40B4-BE49-F238E27FC236}">
                <a16:creationId xmlns:a16="http://schemas.microsoft.com/office/drawing/2014/main" id="{3952D45B-81D3-E0BE-E21D-70780CBA906E}"/>
              </a:ext>
            </a:extLst>
          </p:cNvPr>
          <p:cNvSpPr txBox="1"/>
          <p:nvPr/>
        </p:nvSpPr>
        <p:spPr>
          <a:xfrm>
            <a:off x="4800600" y="3347440"/>
            <a:ext cx="3505200" cy="610295"/>
          </a:xfrm>
          <a:prstGeom prst="rect">
            <a:avLst/>
          </a:prstGeom>
          <a:noFill/>
        </p:spPr>
        <p:txBody>
          <a:bodyPr wrap="square">
            <a:spAutoFit/>
          </a:bodyPr>
          <a:lstStyle/>
          <a:p>
            <a:pPr marL="0" marR="0">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can do this with your words if you believe and doubt not</a:t>
            </a:r>
          </a:p>
        </p:txBody>
      </p:sp>
    </p:spTree>
    <p:extLst>
      <p:ext uri="{BB962C8B-B14F-4D97-AF65-F5344CB8AC3E}">
        <p14:creationId xmlns:p14="http://schemas.microsoft.com/office/powerpoint/2010/main" val="3294472971"/>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FDD78-F12C-930F-5632-D167CED31D5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A95FC1A-3BA1-A5E3-5C47-AFA59E6FE3DF}"/>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6" name="TextBox 5">
            <a:extLst>
              <a:ext uri="{FF2B5EF4-FFF2-40B4-BE49-F238E27FC236}">
                <a16:creationId xmlns:a16="http://schemas.microsoft.com/office/drawing/2014/main" id="{F35BDA99-0534-9E4B-A6E6-B2EEDD3DE031}"/>
              </a:ext>
            </a:extLst>
          </p:cNvPr>
          <p:cNvSpPr txBox="1"/>
          <p:nvPr/>
        </p:nvSpPr>
        <p:spPr>
          <a:xfrm>
            <a:off x="838200" y="3805214"/>
            <a:ext cx="8077200" cy="2336281"/>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If this Jesus wasn’t capable of this, it would not have been a temptation</a:t>
            </a:r>
          </a:p>
          <a:p>
            <a:pPr marL="0" marR="0" algn="l">
              <a:lnSpc>
                <a:spcPct val="107000"/>
              </a:lnSpc>
              <a:spcBef>
                <a:spcPts val="200"/>
              </a:spcBef>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Jesus could have turned the stone into bread – its no different than water into wine</a:t>
            </a:r>
          </a:p>
          <a:p>
            <a:pPr marL="0" marR="0" algn="l">
              <a:lnSpc>
                <a:spcPct val="107000"/>
              </a:lnSpc>
              <a:spcBef>
                <a:spcPts val="200"/>
              </a:spcBef>
            </a:pPr>
            <a:endPar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4:3</a:t>
            </a:r>
            <a:endPar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when the tempter came to him, he said, If thou be the Son of God, command that these stones be made bread.</a:t>
            </a:r>
          </a:p>
        </p:txBody>
      </p:sp>
      <p:pic>
        <p:nvPicPr>
          <p:cNvPr id="2" name="Picture 1" descr="Stone | Palworld Wiki | Fandom">
            <a:extLst>
              <a:ext uri="{FF2B5EF4-FFF2-40B4-BE49-F238E27FC236}">
                <a16:creationId xmlns:a16="http://schemas.microsoft.com/office/drawing/2014/main" id="{10B6B757-6E13-91E3-4F50-737A9C2E2B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95512"/>
            <a:ext cx="1676400" cy="1676400"/>
          </a:xfrm>
          <a:prstGeom prst="rect">
            <a:avLst/>
          </a:prstGeom>
          <a:noFill/>
          <a:ln>
            <a:noFill/>
          </a:ln>
        </p:spPr>
      </p:pic>
      <p:pic>
        <p:nvPicPr>
          <p:cNvPr id="3" name="Picture 2" descr="130,200+ Red Arrow Stock Photos ...">
            <a:extLst>
              <a:ext uri="{FF2B5EF4-FFF2-40B4-BE49-F238E27FC236}">
                <a16:creationId xmlns:a16="http://schemas.microsoft.com/office/drawing/2014/main" id="{94753E68-0DFD-C3C5-8843-A326890908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362200"/>
            <a:ext cx="1764030" cy="1322070"/>
          </a:xfrm>
          <a:prstGeom prst="rect">
            <a:avLst/>
          </a:prstGeom>
          <a:noFill/>
          <a:ln>
            <a:noFill/>
          </a:ln>
        </p:spPr>
      </p:pic>
      <p:pic>
        <p:nvPicPr>
          <p:cNvPr id="4" name="Picture 3" descr="Small Loaf French Bread Recipe - One ...">
            <a:extLst>
              <a:ext uri="{FF2B5EF4-FFF2-40B4-BE49-F238E27FC236}">
                <a16:creationId xmlns:a16="http://schemas.microsoft.com/office/drawing/2014/main" id="{E6B590D9-7906-8461-AB53-0D5E3E2FAF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305937"/>
            <a:ext cx="1447800" cy="1447800"/>
          </a:xfrm>
          <a:prstGeom prst="rect">
            <a:avLst/>
          </a:prstGeom>
          <a:noFill/>
          <a:ln>
            <a:noFill/>
          </a:ln>
        </p:spPr>
      </p:pic>
      <p:sp>
        <p:nvSpPr>
          <p:cNvPr id="9" name="TextBox 8">
            <a:extLst>
              <a:ext uri="{FF2B5EF4-FFF2-40B4-BE49-F238E27FC236}">
                <a16:creationId xmlns:a16="http://schemas.microsoft.com/office/drawing/2014/main" id="{4D653298-DC46-198F-4942-AE169973CEC7}"/>
              </a:ext>
            </a:extLst>
          </p:cNvPr>
          <p:cNvSpPr txBox="1"/>
          <p:nvPr/>
        </p:nvSpPr>
        <p:spPr>
          <a:xfrm>
            <a:off x="709612" y="1137659"/>
            <a:ext cx="3733800" cy="776046"/>
          </a:xfrm>
          <a:prstGeom prst="rect">
            <a:avLst/>
          </a:prstGeom>
          <a:noFill/>
        </p:spPr>
        <p:txBody>
          <a:bodyPr wrap="square">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When is the last time you were hungry, and you turned a stone into bread using your faith? </a:t>
            </a:r>
            <a:r>
              <a:rPr lang="en-US" sz="14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If there wasn’t a last time,  why not?</a:t>
            </a:r>
          </a:p>
        </p:txBody>
      </p:sp>
      <p:sp>
        <p:nvSpPr>
          <p:cNvPr id="7" name="TextBox 6">
            <a:extLst>
              <a:ext uri="{FF2B5EF4-FFF2-40B4-BE49-F238E27FC236}">
                <a16:creationId xmlns:a16="http://schemas.microsoft.com/office/drawing/2014/main" id="{6865F70A-5154-022F-10DC-F0E3F3EE4907}"/>
              </a:ext>
            </a:extLst>
          </p:cNvPr>
          <p:cNvSpPr txBox="1"/>
          <p:nvPr/>
        </p:nvSpPr>
        <p:spPr>
          <a:xfrm>
            <a:off x="4648200" y="1151337"/>
            <a:ext cx="3733800" cy="545534"/>
          </a:xfrm>
          <a:prstGeom prst="rect">
            <a:avLst/>
          </a:prstGeom>
          <a:noFill/>
        </p:spPr>
        <p:txBody>
          <a:bodyPr wrap="square">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How do you do this? Matthew 4:3 tells us – </a:t>
            </a:r>
            <a:r>
              <a:rPr lang="en-US" sz="14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Stones, I command you to be made bread</a:t>
            </a:r>
          </a:p>
        </p:txBody>
      </p:sp>
    </p:spTree>
    <p:extLst>
      <p:ext uri="{BB962C8B-B14F-4D97-AF65-F5344CB8AC3E}">
        <p14:creationId xmlns:p14="http://schemas.microsoft.com/office/powerpoint/2010/main" val="3397148675"/>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FE6E4-D18B-5536-D957-C5B78A22B30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D9DD7F8-00A8-C007-4606-425E858BD263}"/>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9" name="TextBox 8">
            <a:extLst>
              <a:ext uri="{FF2B5EF4-FFF2-40B4-BE49-F238E27FC236}">
                <a16:creationId xmlns:a16="http://schemas.microsoft.com/office/drawing/2014/main" id="{EA076FFB-A348-B515-0C83-3BC3C7443473}"/>
              </a:ext>
            </a:extLst>
          </p:cNvPr>
          <p:cNvSpPr txBox="1"/>
          <p:nvPr/>
        </p:nvSpPr>
        <p:spPr>
          <a:xfrm>
            <a:off x="685800" y="987275"/>
            <a:ext cx="7467600" cy="378565"/>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Cursing the fig tree – Another perspective</a:t>
            </a:r>
          </a:p>
        </p:txBody>
      </p:sp>
      <p:pic>
        <p:nvPicPr>
          <p:cNvPr id="10" name="Picture 9" descr="The magic of tropical forests and the fig trees that live in them | Under  The Banyan">
            <a:extLst>
              <a:ext uri="{FF2B5EF4-FFF2-40B4-BE49-F238E27FC236}">
                <a16:creationId xmlns:a16="http://schemas.microsoft.com/office/drawing/2014/main" id="{97C7CF2D-319D-8C59-72F3-72DA89958A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87500"/>
            <a:ext cx="2861310" cy="1308100"/>
          </a:xfrm>
          <a:prstGeom prst="rect">
            <a:avLst/>
          </a:prstGeom>
          <a:noFill/>
          <a:ln>
            <a:noFill/>
          </a:ln>
        </p:spPr>
      </p:pic>
      <p:pic>
        <p:nvPicPr>
          <p:cNvPr id="11" name="Picture 10" descr="Ormiston fig tree dead: Removal of historic tree brings back memories | The  Courier Mail">
            <a:extLst>
              <a:ext uri="{FF2B5EF4-FFF2-40B4-BE49-F238E27FC236}">
                <a16:creationId xmlns:a16="http://schemas.microsoft.com/office/drawing/2014/main" id="{6042FED3-D6C7-F31C-BB72-938A878636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90040"/>
            <a:ext cx="2785110" cy="1305560"/>
          </a:xfrm>
          <a:prstGeom prst="rect">
            <a:avLst/>
          </a:prstGeom>
          <a:noFill/>
          <a:ln>
            <a:noFill/>
          </a:ln>
        </p:spPr>
      </p:pic>
      <p:pic>
        <p:nvPicPr>
          <p:cNvPr id="12" name="Picture 11" descr="Free Green Cedar - free stuff - craigslist">
            <a:extLst>
              <a:ext uri="{FF2B5EF4-FFF2-40B4-BE49-F238E27FC236}">
                <a16:creationId xmlns:a16="http://schemas.microsoft.com/office/drawing/2014/main" id="{96E47B50-8E4A-AE97-91B2-BF681E4E91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994978"/>
            <a:ext cx="2861310" cy="1934845"/>
          </a:xfrm>
          <a:prstGeom prst="rect">
            <a:avLst/>
          </a:prstGeom>
          <a:noFill/>
          <a:ln>
            <a:noFill/>
          </a:ln>
        </p:spPr>
      </p:pic>
      <p:pic>
        <p:nvPicPr>
          <p:cNvPr id="13" name="Picture 12" descr="Best Firewood Northern Ireland: Cedarwood Fuels">
            <a:extLst>
              <a:ext uri="{FF2B5EF4-FFF2-40B4-BE49-F238E27FC236}">
                <a16:creationId xmlns:a16="http://schemas.microsoft.com/office/drawing/2014/main" id="{3D601F5F-6D3D-7F9C-4240-9BC823C41E4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2994978"/>
            <a:ext cx="2785110" cy="2008425"/>
          </a:xfrm>
          <a:prstGeom prst="rect">
            <a:avLst/>
          </a:prstGeom>
          <a:noFill/>
          <a:ln>
            <a:noFill/>
          </a:ln>
        </p:spPr>
      </p:pic>
      <p:sp>
        <p:nvSpPr>
          <p:cNvPr id="15" name="TextBox 14">
            <a:extLst>
              <a:ext uri="{FF2B5EF4-FFF2-40B4-BE49-F238E27FC236}">
                <a16:creationId xmlns:a16="http://schemas.microsoft.com/office/drawing/2014/main" id="{FB6BB4C4-CA5A-C99E-1744-C49274704CCF}"/>
              </a:ext>
            </a:extLst>
          </p:cNvPr>
          <p:cNvSpPr txBox="1"/>
          <p:nvPr/>
        </p:nvSpPr>
        <p:spPr>
          <a:xfrm>
            <a:off x="3708296" y="1587495"/>
            <a:ext cx="1371600" cy="876009"/>
          </a:xfrm>
          <a:prstGeom prst="rect">
            <a:avLst/>
          </a:prstGeom>
          <a:noFill/>
        </p:spPr>
        <p:txBody>
          <a:bodyPr wrap="square">
            <a:spAutoFit/>
          </a:bodyPr>
          <a:lstStyle/>
          <a:p>
            <a:pPr marL="0" marR="0">
              <a:lnSpc>
                <a:spcPct val="107000"/>
              </a:lnSpc>
              <a:spcBef>
                <a:spcPts val="400"/>
              </a:spcBef>
              <a:spcAft>
                <a:spcPts val="200"/>
              </a:spcAft>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Jesus taught us how to change green wood into dry wood</a:t>
            </a:r>
          </a:p>
        </p:txBody>
      </p:sp>
      <p:sp>
        <p:nvSpPr>
          <p:cNvPr id="17" name="TextBox 16">
            <a:extLst>
              <a:ext uri="{FF2B5EF4-FFF2-40B4-BE49-F238E27FC236}">
                <a16:creationId xmlns:a16="http://schemas.microsoft.com/office/drawing/2014/main" id="{08F7FED6-75A4-AAFA-ABB2-D64D59D9E8CC}"/>
              </a:ext>
            </a:extLst>
          </p:cNvPr>
          <p:cNvSpPr txBox="1"/>
          <p:nvPr/>
        </p:nvSpPr>
        <p:spPr>
          <a:xfrm>
            <a:off x="3657717" y="3030350"/>
            <a:ext cx="1371600" cy="1864100"/>
          </a:xfrm>
          <a:prstGeom prst="rect">
            <a:avLst/>
          </a:prstGeom>
          <a:noFill/>
        </p:spPr>
        <p:txBody>
          <a:bodyPr wrap="square">
            <a:spAutoFit/>
          </a:bodyPr>
          <a:lstStyle/>
          <a:p>
            <a:pPr marL="0" marR="0">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Perhaps only a previous firewood yard owner could appreciate this in this way, but, what if you were cold, and only had green wood?</a:t>
            </a:r>
          </a:p>
        </p:txBody>
      </p:sp>
      <p:sp>
        <p:nvSpPr>
          <p:cNvPr id="19" name="TextBox 18">
            <a:extLst>
              <a:ext uri="{FF2B5EF4-FFF2-40B4-BE49-F238E27FC236}">
                <a16:creationId xmlns:a16="http://schemas.microsoft.com/office/drawing/2014/main" id="{3A69D109-12B1-F73A-45E8-42B3FE52B8C3}"/>
              </a:ext>
            </a:extLst>
          </p:cNvPr>
          <p:cNvSpPr txBox="1"/>
          <p:nvPr/>
        </p:nvSpPr>
        <p:spPr>
          <a:xfrm>
            <a:off x="685800" y="4937202"/>
            <a:ext cx="7128510" cy="1442254"/>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21:18-19</a:t>
            </a:r>
            <a:endParaRPr lang="en-US" sz="1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Now in the morning as he returned into the city, he hungered.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when he saw a fig tree in the way, he came to it, and found nothing thereon, but leaves only, and said unto it, Let no fruit grow on thee henceforward for ever. And presently the fig tree withered away.</a:t>
            </a:r>
          </a:p>
        </p:txBody>
      </p:sp>
    </p:spTree>
    <p:extLst>
      <p:ext uri="{BB962C8B-B14F-4D97-AF65-F5344CB8AC3E}">
        <p14:creationId xmlns:p14="http://schemas.microsoft.com/office/powerpoint/2010/main" val="2975649318"/>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6CEF6-2EA2-BF99-9906-792C19F486A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2EE30C-5732-A5D4-0203-9F91453D7292}"/>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9" name="TextBox 8">
            <a:extLst>
              <a:ext uri="{FF2B5EF4-FFF2-40B4-BE49-F238E27FC236}">
                <a16:creationId xmlns:a16="http://schemas.microsoft.com/office/drawing/2014/main" id="{F63A70CD-A7B7-4E47-8BB0-0A2AB52B5C52}"/>
              </a:ext>
            </a:extLst>
          </p:cNvPr>
          <p:cNvSpPr txBox="1"/>
          <p:nvPr/>
        </p:nvSpPr>
        <p:spPr>
          <a:xfrm>
            <a:off x="685800" y="1038517"/>
            <a:ext cx="7467600" cy="378565"/>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blind see – Another type of matter transformation</a:t>
            </a:r>
          </a:p>
        </p:txBody>
      </p:sp>
      <p:sp>
        <p:nvSpPr>
          <p:cNvPr id="19" name="TextBox 18">
            <a:extLst>
              <a:ext uri="{FF2B5EF4-FFF2-40B4-BE49-F238E27FC236}">
                <a16:creationId xmlns:a16="http://schemas.microsoft.com/office/drawing/2014/main" id="{36575DAF-2C62-C169-9F4D-FA2BFC1BB9E2}"/>
              </a:ext>
            </a:extLst>
          </p:cNvPr>
          <p:cNvSpPr txBox="1"/>
          <p:nvPr/>
        </p:nvSpPr>
        <p:spPr>
          <a:xfrm>
            <a:off x="2819400" y="1598244"/>
            <a:ext cx="5334000" cy="876009"/>
          </a:xfrm>
          <a:prstGeom prst="rect">
            <a:avLst/>
          </a:prstGeom>
          <a:noFill/>
        </p:spPr>
        <p:txBody>
          <a:bodyPr wrap="square">
            <a:spAutoFit/>
          </a:bodyPr>
          <a:lstStyle/>
          <a:p>
            <a:pPr marL="0" marR="0" algn="l">
              <a:lnSpc>
                <a:spcPct val="107000"/>
              </a:lnSpc>
              <a:spcBef>
                <a:spcPts val="400"/>
              </a:spcBef>
              <a:spcAft>
                <a:spcPts val="200"/>
              </a:spcAft>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Whether it be broken blood vessels in the eyes that were restored, or core elements of physical organs that were missing or needed to be fixed or replaced – matter came into existence or was modified so the blind man could see again</a:t>
            </a:r>
          </a:p>
        </p:txBody>
      </p:sp>
      <p:pic>
        <p:nvPicPr>
          <p:cNvPr id="2" name="Picture 1" descr="Jesus Heals the Blind Man | Sight Restored by Faith | Gospel Art">
            <a:extLst>
              <a:ext uri="{FF2B5EF4-FFF2-40B4-BE49-F238E27FC236}">
                <a16:creationId xmlns:a16="http://schemas.microsoft.com/office/drawing/2014/main" id="{51DEEC99-6611-EC54-F0C9-0865DE2848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58729"/>
            <a:ext cx="1671955" cy="955040"/>
          </a:xfrm>
          <a:prstGeom prst="rect">
            <a:avLst/>
          </a:prstGeom>
          <a:noFill/>
          <a:ln>
            <a:noFill/>
          </a:ln>
        </p:spPr>
      </p:pic>
      <p:sp>
        <p:nvSpPr>
          <p:cNvPr id="4" name="TextBox 3">
            <a:extLst>
              <a:ext uri="{FF2B5EF4-FFF2-40B4-BE49-F238E27FC236}">
                <a16:creationId xmlns:a16="http://schemas.microsoft.com/office/drawing/2014/main" id="{DB98C12D-FEB2-7F70-AA55-AB1432F55C2D}"/>
              </a:ext>
            </a:extLst>
          </p:cNvPr>
          <p:cNvSpPr txBox="1"/>
          <p:nvPr/>
        </p:nvSpPr>
        <p:spPr>
          <a:xfrm>
            <a:off x="609600" y="2702707"/>
            <a:ext cx="7467600" cy="1467581"/>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According to your faith – be it unto you. Instead of Jesus saying, “Eyes” see, he releases his faith in a unique way, where we takes his faith, uses it to discern what they have believed (according to your faith), and then manifests that healing in their eyes. This is an extremely unique way of doing things. With the woman who had the issue of blood – Jesus didn’t use his faith, (other than being the author and the finisher), he said, daughter, be of good comfort, thy faith hath made thee whole, he simply said your faith worked!</a:t>
            </a:r>
          </a:p>
        </p:txBody>
      </p:sp>
      <p:sp>
        <p:nvSpPr>
          <p:cNvPr id="7" name="TextBox 6">
            <a:extLst>
              <a:ext uri="{FF2B5EF4-FFF2-40B4-BE49-F238E27FC236}">
                <a16:creationId xmlns:a16="http://schemas.microsoft.com/office/drawing/2014/main" id="{A0F5554A-6EF4-D9B1-5B21-9765A79E8EAE}"/>
              </a:ext>
            </a:extLst>
          </p:cNvPr>
          <p:cNvSpPr txBox="1"/>
          <p:nvPr/>
        </p:nvSpPr>
        <p:spPr>
          <a:xfrm>
            <a:off x="609600" y="4379860"/>
            <a:ext cx="6858000" cy="1977977"/>
          </a:xfrm>
          <a:prstGeom prst="rect">
            <a:avLst/>
          </a:prstGeom>
          <a:noFill/>
        </p:spPr>
        <p:txBody>
          <a:bodyPr wrap="square">
            <a:spAutoFit/>
          </a:bodyPr>
          <a:lstStyle/>
          <a:p>
            <a:pPr algn="l">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21:18-19</a:t>
            </a:r>
            <a:endPar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27 And when Jesus departed thence, two blind men followed him, crying, and saying, Thou son of David, have mercy on us.</a:t>
            </a:r>
          </a:p>
          <a:p>
            <a:pPr marL="0" marR="0" algn="l">
              <a:lnSpc>
                <a:spcPct val="107000"/>
              </a:lnSpc>
              <a:spcAft>
                <a:spcPts val="8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28 And when he was come into the house, the blind men came to him: and Jesus saith unto them, Believe ye that I am able to do this? They said unto him, Yea, Lord.</a:t>
            </a:r>
          </a:p>
          <a:p>
            <a:pPr marL="0" marR="0" algn="l">
              <a:lnSpc>
                <a:spcPct val="107000"/>
              </a:lnSpc>
              <a:spcAft>
                <a:spcPts val="8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29 Then touched he their eyes, saying, According to your faith be it unto you.</a:t>
            </a:r>
          </a:p>
          <a:p>
            <a:pPr marL="0" marR="0" algn="l">
              <a:lnSpc>
                <a:spcPct val="107000"/>
              </a:lnSpc>
              <a:spcAft>
                <a:spcPts val="8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And their eyes were opened; and Jesus straitly charged them, saying, See that no man know it.</a:t>
            </a:r>
          </a:p>
        </p:txBody>
      </p:sp>
    </p:spTree>
    <p:extLst>
      <p:ext uri="{BB962C8B-B14F-4D97-AF65-F5344CB8AC3E}">
        <p14:creationId xmlns:p14="http://schemas.microsoft.com/office/powerpoint/2010/main" val="1716496978"/>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AFAFB-FD70-9827-7971-BC581453E58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7A1DADF-4A0A-47C8-C384-A062B35D7D3B}"/>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4" name="TextBox 3">
            <a:extLst>
              <a:ext uri="{FF2B5EF4-FFF2-40B4-BE49-F238E27FC236}">
                <a16:creationId xmlns:a16="http://schemas.microsoft.com/office/drawing/2014/main" id="{E141FA0C-6551-4A18-165F-416D294EE2B5}"/>
              </a:ext>
            </a:extLst>
          </p:cNvPr>
          <p:cNvSpPr txBox="1"/>
          <p:nvPr/>
        </p:nvSpPr>
        <p:spPr>
          <a:xfrm>
            <a:off x="2895600" y="1344590"/>
            <a:ext cx="2057400" cy="1237070"/>
          </a:xfrm>
          <a:prstGeom prst="rect">
            <a:avLst/>
          </a:prstGeom>
          <a:noFill/>
        </p:spPr>
        <p:txBody>
          <a:bodyPr wrap="square">
            <a:spAutoFit/>
          </a:bodyPr>
          <a:lstStyle/>
          <a:p>
            <a:pPr marL="0" marR="0">
              <a:lnSpc>
                <a:spcPct val="107000"/>
              </a:lnSpc>
              <a:spcBef>
                <a:spcPts val="400"/>
              </a:spcBef>
              <a:spcAft>
                <a:spcPts val="200"/>
              </a:spcAft>
            </a:pPr>
            <a:r>
              <a:rPr lang="en-US" sz="14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Jesus, the boat, and the disciples were teleported to the land on the other side of the water</a:t>
            </a:r>
          </a:p>
        </p:txBody>
      </p:sp>
      <p:sp>
        <p:nvSpPr>
          <p:cNvPr id="7" name="TextBox 6">
            <a:extLst>
              <a:ext uri="{FF2B5EF4-FFF2-40B4-BE49-F238E27FC236}">
                <a16:creationId xmlns:a16="http://schemas.microsoft.com/office/drawing/2014/main" id="{171F0433-757F-5D33-47FC-B9A19878A18E}"/>
              </a:ext>
            </a:extLst>
          </p:cNvPr>
          <p:cNvSpPr txBox="1"/>
          <p:nvPr/>
        </p:nvSpPr>
        <p:spPr>
          <a:xfrm>
            <a:off x="609600" y="4379860"/>
            <a:ext cx="6858000" cy="2108462"/>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6:18-21</a:t>
            </a:r>
            <a:endParaRPr lang="en-US" sz="1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 sea arose by reason of a great wind that blew.</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So when they had rowed about five and twenty or thirty furlongs, they see Jesus walking on the sea, and drawing nigh unto the ship: and they were afraid.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20 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he saith unto them, It is I; be not afraid.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21 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Then they willingly received him into the ship: and immediately the ship was at the land whither they went.</a:t>
            </a:r>
          </a:p>
        </p:txBody>
      </p:sp>
      <p:pic>
        <p:nvPicPr>
          <p:cNvPr id="3" name="Picture 2" descr="WHEN JESUS IS OUTSIDE THE BOAT!. Text ...">
            <a:extLst>
              <a:ext uri="{FF2B5EF4-FFF2-40B4-BE49-F238E27FC236}">
                <a16:creationId xmlns:a16="http://schemas.microsoft.com/office/drawing/2014/main" id="{4FE9CD17-87F1-3FAE-1B9F-14113BA5B8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344591"/>
            <a:ext cx="1981200" cy="2463024"/>
          </a:xfrm>
          <a:prstGeom prst="rect">
            <a:avLst/>
          </a:prstGeom>
          <a:noFill/>
          <a:ln>
            <a:noFill/>
          </a:ln>
        </p:spPr>
      </p:pic>
      <p:pic>
        <p:nvPicPr>
          <p:cNvPr id="6" name="Picture 5" descr="Bible Fun For Kids: 4.13. The Great Catch of Fish &amp; Breakfast With Jesus">
            <a:extLst>
              <a:ext uri="{FF2B5EF4-FFF2-40B4-BE49-F238E27FC236}">
                <a16:creationId xmlns:a16="http://schemas.microsoft.com/office/drawing/2014/main" id="{B08A824F-F9CD-07A6-ED80-023D15AF04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344591"/>
            <a:ext cx="3403550" cy="2551817"/>
          </a:xfrm>
          <a:prstGeom prst="rect">
            <a:avLst/>
          </a:prstGeom>
          <a:noFill/>
          <a:ln>
            <a:noFill/>
          </a:ln>
        </p:spPr>
      </p:pic>
      <p:sp>
        <p:nvSpPr>
          <p:cNvPr id="8" name="Arrow: Right 7">
            <a:extLst>
              <a:ext uri="{FF2B5EF4-FFF2-40B4-BE49-F238E27FC236}">
                <a16:creationId xmlns:a16="http://schemas.microsoft.com/office/drawing/2014/main" id="{93C451F6-9704-90EE-8E63-146CB31C4675}"/>
              </a:ext>
            </a:extLst>
          </p:cNvPr>
          <p:cNvSpPr/>
          <p:nvPr/>
        </p:nvSpPr>
        <p:spPr bwMode="auto">
          <a:xfrm>
            <a:off x="3276600" y="3276600"/>
            <a:ext cx="1371600"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2" name="TextBox 1">
            <a:extLst>
              <a:ext uri="{FF2B5EF4-FFF2-40B4-BE49-F238E27FC236}">
                <a16:creationId xmlns:a16="http://schemas.microsoft.com/office/drawing/2014/main" id="{2507B96E-B544-CA4B-222A-ED65A9F29FAA}"/>
              </a:ext>
            </a:extLst>
          </p:cNvPr>
          <p:cNvSpPr txBox="1"/>
          <p:nvPr/>
        </p:nvSpPr>
        <p:spPr>
          <a:xfrm>
            <a:off x="2895600" y="2609185"/>
            <a:ext cx="2057400" cy="545534"/>
          </a:xfrm>
          <a:prstGeom prst="rect">
            <a:avLst/>
          </a:prstGeom>
          <a:noFill/>
        </p:spPr>
        <p:txBody>
          <a:bodyPr wrap="square">
            <a:spAutoFit/>
          </a:bodyPr>
          <a:lstStyle/>
          <a:p>
            <a:pPr marL="0" marR="0">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How would you do this?</a:t>
            </a:r>
          </a:p>
        </p:txBody>
      </p:sp>
      <p:sp>
        <p:nvSpPr>
          <p:cNvPr id="9" name="TextBox 8">
            <a:extLst>
              <a:ext uri="{FF2B5EF4-FFF2-40B4-BE49-F238E27FC236}">
                <a16:creationId xmlns:a16="http://schemas.microsoft.com/office/drawing/2014/main" id="{A65A5BF4-F238-8207-1924-E3B14CBA5484}"/>
              </a:ext>
            </a:extLst>
          </p:cNvPr>
          <p:cNvSpPr txBox="1"/>
          <p:nvPr/>
        </p:nvSpPr>
        <p:spPr>
          <a:xfrm>
            <a:off x="2933700" y="3153905"/>
            <a:ext cx="2057400" cy="1073627"/>
          </a:xfrm>
          <a:prstGeom prst="rect">
            <a:avLst/>
          </a:prstGeom>
          <a:noFill/>
        </p:spPr>
        <p:txBody>
          <a:bodyPr wrap="square">
            <a:spAutoFit/>
          </a:bodyPr>
          <a:lstStyle/>
          <a:p>
            <a:pPr marL="0" marR="0">
              <a:lnSpc>
                <a:spcPct val="107000"/>
              </a:lnSpc>
              <a:spcBef>
                <a:spcPts val="400"/>
              </a:spcBef>
              <a:spcAft>
                <a:spcPts val="200"/>
              </a:spcAft>
            </a:pPr>
            <a:r>
              <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We know how from Mark 11:23 – say Boat, be thou removed and be thou transported across the sea next to dry land</a:t>
            </a:r>
          </a:p>
        </p:txBody>
      </p:sp>
    </p:spTree>
    <p:extLst>
      <p:ext uri="{BB962C8B-B14F-4D97-AF65-F5344CB8AC3E}">
        <p14:creationId xmlns:p14="http://schemas.microsoft.com/office/powerpoint/2010/main" val="3102813868"/>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B8032-B2E8-5B67-E2F8-5577E10D413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0BB8734-3DD9-1957-EF2D-35BF4D72619E}"/>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4" name="TextBox 3">
            <a:extLst>
              <a:ext uri="{FF2B5EF4-FFF2-40B4-BE49-F238E27FC236}">
                <a16:creationId xmlns:a16="http://schemas.microsoft.com/office/drawing/2014/main" id="{038CF7AF-E513-5259-7239-21202B953E9E}"/>
              </a:ext>
            </a:extLst>
          </p:cNvPr>
          <p:cNvSpPr txBox="1"/>
          <p:nvPr/>
        </p:nvSpPr>
        <p:spPr>
          <a:xfrm>
            <a:off x="5215812" y="844702"/>
            <a:ext cx="3581400" cy="873765"/>
          </a:xfrm>
          <a:prstGeom prst="rect">
            <a:avLst/>
          </a:prstGeom>
          <a:noFill/>
        </p:spPr>
        <p:txBody>
          <a:bodyPr wrap="square">
            <a:spAutoFit/>
          </a:bodyPr>
          <a:lstStyle/>
          <a:p>
            <a:pPr marL="0" marR="0">
              <a:lnSpc>
                <a:spcPct val="107000"/>
              </a:lnSpc>
              <a:spcBef>
                <a:spcPts val="400"/>
              </a:spcBef>
              <a:spcAft>
                <a:spcPts val="200"/>
              </a:spcAft>
            </a:pPr>
            <a:r>
              <a:rPr lang="en-US" sz="1600" b="1" i="1" kern="100" dirty="0">
                <a:solidFill>
                  <a:schemeClr val="accent5">
                    <a:lumMod val="90000"/>
                  </a:schemeClr>
                </a:solidFill>
                <a:effectLst/>
                <a:latin typeface="Aptos" panose="020B0004020202020204" pitchFamily="34" charset="0"/>
                <a:ea typeface="Times New Roman" panose="02020603050405020304" pitchFamily="18" charset="0"/>
                <a:cs typeface="Times New Roman" panose="02020603050405020304" pitchFamily="18" charset="0"/>
              </a:rPr>
              <a:t>Something akin to a cloak of invisibility – not specifically, but maybe</a:t>
            </a:r>
          </a:p>
        </p:txBody>
      </p:sp>
      <p:sp>
        <p:nvSpPr>
          <p:cNvPr id="7" name="TextBox 6">
            <a:extLst>
              <a:ext uri="{FF2B5EF4-FFF2-40B4-BE49-F238E27FC236}">
                <a16:creationId xmlns:a16="http://schemas.microsoft.com/office/drawing/2014/main" id="{5DD31E0C-F866-F601-5C36-3AB7452622BC}"/>
              </a:ext>
            </a:extLst>
          </p:cNvPr>
          <p:cNvSpPr txBox="1"/>
          <p:nvPr/>
        </p:nvSpPr>
        <p:spPr>
          <a:xfrm>
            <a:off x="575388" y="1981200"/>
            <a:ext cx="3962400" cy="4492768"/>
          </a:xfrm>
          <a:prstGeom prst="rect">
            <a:avLst/>
          </a:prstGeom>
          <a:noFill/>
        </p:spPr>
        <p:txBody>
          <a:bodyPr wrap="square">
            <a:spAutoFit/>
          </a:bodyPr>
          <a:lstStyle/>
          <a:p>
            <a:pPr marL="0" marR="0" algn="l">
              <a:lnSpc>
                <a:spcPct val="107000"/>
              </a:lnSpc>
              <a:spcBef>
                <a:spcPts val="400"/>
              </a:spcBef>
              <a:spcAft>
                <a:spcPts val="200"/>
              </a:spcAft>
            </a:pPr>
            <a:r>
              <a:rPr lang="en-US" sz="105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10:30-39</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and my Father are one.</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31 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Then the Jews took up stones again to stone him.</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32 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Jesus answered them, Many good works have I shewed you from my Father; for which of those works do ye stone me?</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33 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 Jews answered him, saying, For a good work we stone thee not; but for blasphemy; and because that thou, being a man, </a:t>
            </a:r>
            <a:r>
              <a:rPr lang="en-US" sz="105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makest</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thyself God.</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34 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Jesus answered them, Is it not written in your law, I said, Ye are gods?</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35 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If he called them gods, unto whom the word of God came, and the scripture cannot be broken;</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36 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Say ye of him, whom the Father hath sanctified, and sent into the world, Thou </a:t>
            </a:r>
            <a:r>
              <a:rPr lang="en-US" sz="105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blasphemest</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because I said, I am the Son of God?</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37 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If I do not the works of my Father, believe me not.</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38 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if I do, though ye believe not me, believe the works: that ye may know, and believe, that the Father is in me, and I in him.</a:t>
            </a:r>
          </a:p>
          <a:p>
            <a:pPr marL="0" marR="0" algn="l">
              <a:lnSpc>
                <a:spcPct val="107000"/>
              </a:lnSpc>
              <a:spcAft>
                <a:spcPts val="800"/>
              </a:spcAft>
            </a:pPr>
            <a:r>
              <a:rPr lang="en-US" sz="105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39 </a:t>
            </a:r>
            <a:r>
              <a:rPr lang="en-US" sz="105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Therefore they sought again to take him: but he escaped out of their hand,</a:t>
            </a:r>
          </a:p>
        </p:txBody>
      </p:sp>
      <p:sp>
        <p:nvSpPr>
          <p:cNvPr id="8" name="Arrow: Right 7">
            <a:extLst>
              <a:ext uri="{FF2B5EF4-FFF2-40B4-BE49-F238E27FC236}">
                <a16:creationId xmlns:a16="http://schemas.microsoft.com/office/drawing/2014/main" id="{CCEFB803-57DB-DACF-0405-68E43D04A81B}"/>
              </a:ext>
            </a:extLst>
          </p:cNvPr>
          <p:cNvSpPr/>
          <p:nvPr/>
        </p:nvSpPr>
        <p:spPr bwMode="auto">
          <a:xfrm>
            <a:off x="3276600" y="3276600"/>
            <a:ext cx="1371600" cy="457200"/>
          </a:xfrm>
          <a:prstGeom prst="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pic>
        <p:nvPicPr>
          <p:cNvPr id="2" name="Picture 1" descr="PAUSE AND PRAY: DEALING WITH REJECTIONS (Luke 4:24-30) | Reflection by Sis.  Eda Castillo. #KatolikongPinoy | Facebook">
            <a:extLst>
              <a:ext uri="{FF2B5EF4-FFF2-40B4-BE49-F238E27FC236}">
                <a16:creationId xmlns:a16="http://schemas.microsoft.com/office/drawing/2014/main" id="{0FCA3C2A-5077-27A6-E113-8E2A4EB77F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20870"/>
            <a:ext cx="3657600" cy="2044097"/>
          </a:xfrm>
          <a:prstGeom prst="rect">
            <a:avLst/>
          </a:prstGeom>
          <a:noFill/>
          <a:ln>
            <a:noFill/>
          </a:ln>
        </p:spPr>
      </p:pic>
      <p:sp>
        <p:nvSpPr>
          <p:cNvPr id="10" name="TextBox 9">
            <a:extLst>
              <a:ext uri="{FF2B5EF4-FFF2-40B4-BE49-F238E27FC236}">
                <a16:creationId xmlns:a16="http://schemas.microsoft.com/office/drawing/2014/main" id="{2D725DEE-EF3D-300C-4EB6-DA5085478A8C}"/>
              </a:ext>
            </a:extLst>
          </p:cNvPr>
          <p:cNvSpPr txBox="1"/>
          <p:nvPr/>
        </p:nvSpPr>
        <p:spPr>
          <a:xfrm>
            <a:off x="4876800" y="1629571"/>
            <a:ext cx="3581400" cy="2319353"/>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Luke 4:29-30</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29 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rose up, and thrust him out of the city, and led him unto the brow of the hill whereon their city was built, that they might cast him down headlong.</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30 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he passing through the midst of them went his way,</a:t>
            </a:r>
          </a:p>
        </p:txBody>
      </p:sp>
      <p:sp>
        <p:nvSpPr>
          <p:cNvPr id="12" name="TextBox 11">
            <a:extLst>
              <a:ext uri="{FF2B5EF4-FFF2-40B4-BE49-F238E27FC236}">
                <a16:creationId xmlns:a16="http://schemas.microsoft.com/office/drawing/2014/main" id="{46510B15-13E4-D858-D87B-D55886377E52}"/>
              </a:ext>
            </a:extLst>
          </p:cNvPr>
          <p:cNvSpPr txBox="1"/>
          <p:nvPr/>
        </p:nvSpPr>
        <p:spPr>
          <a:xfrm>
            <a:off x="575388" y="1008649"/>
            <a:ext cx="4225212" cy="830997"/>
          </a:xfrm>
          <a:prstGeom prst="rect">
            <a:avLst/>
          </a:prstGeom>
          <a:noFill/>
        </p:spPr>
        <p:txBody>
          <a:bodyPr wrap="square">
            <a:spAutoFit/>
          </a:bodyPr>
          <a:lstStyle/>
          <a:p>
            <a:pPr algn="l"/>
            <a:r>
              <a:rPr lang="en-US" sz="1200" b="1"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In this scenario we are not actually told what happened – but he passed to the midst of the mob without them being able to touch him. Etherealness, mass confusion, invisibility – we don’t know, but we know that it happed. </a:t>
            </a:r>
            <a:endParaRPr lang="en-US" sz="1200" b="1" dirty="0">
              <a:solidFill>
                <a:schemeClr val="accent1">
                  <a:lumMod val="50000"/>
                </a:schemeClr>
              </a:solidFill>
            </a:endParaRPr>
          </a:p>
        </p:txBody>
      </p:sp>
    </p:spTree>
    <p:extLst>
      <p:ext uri="{BB962C8B-B14F-4D97-AF65-F5344CB8AC3E}">
        <p14:creationId xmlns:p14="http://schemas.microsoft.com/office/powerpoint/2010/main" val="1379907450"/>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FD22C-F6C6-63C8-27BE-70DC073018BB}"/>
              </a:ext>
            </a:extLst>
          </p:cNvPr>
          <p:cNvSpPr>
            <a:spLocks noGrp="1"/>
          </p:cNvSpPr>
          <p:nvPr>
            <p:ph idx="1"/>
          </p:nvPr>
        </p:nvSpPr>
        <p:spPr/>
        <p:txBody>
          <a:bodyPr/>
          <a:lstStyle/>
          <a:p>
            <a:r>
              <a:rPr lang="en-US" sz="2000" dirty="0">
                <a:solidFill>
                  <a:schemeClr val="accent2"/>
                </a:solidFill>
              </a:rPr>
              <a:t>What situations in life could you be applying your faith to that you are not?</a:t>
            </a:r>
          </a:p>
          <a:p>
            <a:endParaRPr lang="en-US" sz="2000" dirty="0">
              <a:solidFill>
                <a:schemeClr val="accent2"/>
              </a:solidFill>
            </a:endParaRPr>
          </a:p>
          <a:p>
            <a:r>
              <a:rPr lang="en-US" sz="2000" dirty="0">
                <a:solidFill>
                  <a:schemeClr val="accent1">
                    <a:lumMod val="75000"/>
                  </a:schemeClr>
                </a:solidFill>
              </a:rPr>
              <a:t>Faith is the servant of the believer</a:t>
            </a:r>
          </a:p>
          <a:p>
            <a:endParaRPr lang="en-US" sz="2000" dirty="0">
              <a:solidFill>
                <a:schemeClr val="accent2"/>
              </a:solidFill>
            </a:endParaRPr>
          </a:p>
          <a:p>
            <a:r>
              <a:rPr lang="en-US" sz="2000" dirty="0">
                <a:solidFill>
                  <a:schemeClr val="accent2"/>
                </a:solidFill>
              </a:rPr>
              <a:t>Don’t let faith rest – as soon as faith completes a task – send your faith back out on the next task</a:t>
            </a:r>
          </a:p>
          <a:p>
            <a:endParaRPr lang="en-US" sz="2000" dirty="0">
              <a:solidFill>
                <a:schemeClr val="accent2"/>
              </a:solidFill>
            </a:endParaRPr>
          </a:p>
          <a:p>
            <a:r>
              <a:rPr lang="en-US" sz="2000" dirty="0">
                <a:solidFill>
                  <a:schemeClr val="accent1">
                    <a:lumMod val="75000"/>
                  </a:schemeClr>
                </a:solidFill>
              </a:rPr>
              <a:t>In James it say you have not because you ask not!</a:t>
            </a:r>
          </a:p>
          <a:p>
            <a:endParaRPr lang="en-US" sz="2000" dirty="0">
              <a:solidFill>
                <a:schemeClr val="accent2"/>
              </a:solidFill>
            </a:endParaRPr>
          </a:p>
          <a:p>
            <a:r>
              <a:rPr lang="en-US" sz="2000" dirty="0">
                <a:solidFill>
                  <a:schemeClr val="accent2"/>
                </a:solidFill>
              </a:rPr>
              <a:t>You frame your own world by the words of your mouth</a:t>
            </a:r>
          </a:p>
          <a:p>
            <a:endParaRPr lang="en-US" sz="2000" dirty="0">
              <a:solidFill>
                <a:schemeClr val="accent2"/>
              </a:solidFill>
            </a:endParaRPr>
          </a:p>
          <a:p>
            <a:r>
              <a:rPr lang="en-US" sz="2000" dirty="0">
                <a:solidFill>
                  <a:schemeClr val="accent1">
                    <a:lumMod val="75000"/>
                  </a:schemeClr>
                </a:solidFill>
              </a:rPr>
              <a:t>If you don’t like the results that you currently see, use Mark 11:23 to call things that are not at though they were</a:t>
            </a:r>
          </a:p>
          <a:p>
            <a:r>
              <a:rPr lang="en-US" sz="2000" dirty="0">
                <a:solidFill>
                  <a:schemeClr val="accent1">
                    <a:lumMod val="75000"/>
                  </a:schemeClr>
                </a:solidFill>
              </a:rPr>
              <a:t> and rewrite your story</a:t>
            </a:r>
          </a:p>
          <a:p>
            <a:endParaRPr lang="en-US" sz="2000" dirty="0">
              <a:solidFill>
                <a:schemeClr val="accent2"/>
              </a:solidFill>
            </a:endParaRPr>
          </a:p>
          <a:p>
            <a:endParaRPr lang="en-US" sz="2000" dirty="0">
              <a:solidFill>
                <a:schemeClr val="accent2"/>
              </a:solidFill>
            </a:endParaRPr>
          </a:p>
        </p:txBody>
      </p:sp>
      <p:sp>
        <p:nvSpPr>
          <p:cNvPr id="6" name="TextBox 5">
            <a:extLst>
              <a:ext uri="{FF2B5EF4-FFF2-40B4-BE49-F238E27FC236}">
                <a16:creationId xmlns:a16="http://schemas.microsoft.com/office/drawing/2014/main" id="{683858F0-F7A2-DF47-0442-A2CCDA3BBF3B}"/>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Tree>
    <p:extLst>
      <p:ext uri="{BB962C8B-B14F-4D97-AF65-F5344CB8AC3E}">
        <p14:creationId xmlns:p14="http://schemas.microsoft.com/office/powerpoint/2010/main" val="1721535109"/>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7" name="TextBox 6">
            <a:extLst>
              <a:ext uri="{FF2B5EF4-FFF2-40B4-BE49-F238E27FC236}">
                <a16:creationId xmlns:a16="http://schemas.microsoft.com/office/drawing/2014/main" id="{3F1EC510-7C35-4287-BA51-03B81A035968}"/>
              </a:ext>
            </a:extLst>
          </p:cNvPr>
          <p:cNvSpPr txBox="1"/>
          <p:nvPr/>
        </p:nvSpPr>
        <p:spPr>
          <a:xfrm>
            <a:off x="4495800" y="1048475"/>
            <a:ext cx="3962400" cy="2156744"/>
          </a:xfrm>
          <a:prstGeom prst="rect">
            <a:avLst/>
          </a:prstGeom>
          <a:noFill/>
        </p:spPr>
        <p:txBody>
          <a:bodyPr wrap="square" rtlCol="0">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The same is true in the spiritual world. </a:t>
            </a:r>
            <a:r>
              <a:rPr lang="en-US" sz="1800" kern="100" dirty="0">
                <a:solidFill>
                  <a:schemeClr val="accent1">
                    <a:lumMod val="10000"/>
                  </a:schemeClr>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The anti-Christ will understand dark sentences</a:t>
            </a: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 and he will be able to perform evil on a level well above everyone else previously (</a:t>
            </a: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speculation</a:t>
            </a: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with the exception perhaps of some of the fallen angels).</a:t>
            </a:r>
          </a:p>
        </p:txBody>
      </p:sp>
      <p:sp>
        <p:nvSpPr>
          <p:cNvPr id="3" name="TextBox 2">
            <a:extLst>
              <a:ext uri="{FF2B5EF4-FFF2-40B4-BE49-F238E27FC236}">
                <a16:creationId xmlns:a16="http://schemas.microsoft.com/office/drawing/2014/main" id="{99BCBE7F-9E43-3F45-A735-4BA1257A80C6}"/>
              </a:ext>
            </a:extLst>
          </p:cNvPr>
          <p:cNvSpPr txBox="1"/>
          <p:nvPr/>
        </p:nvSpPr>
        <p:spPr>
          <a:xfrm>
            <a:off x="381000" y="3962400"/>
            <a:ext cx="3962400" cy="2456955"/>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People may try to get you not to use your faith by saying did Jesus really need to walk on the water? </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Well, you could argue that he had to get to a meeting on the other side, or that people needed deliverance in a timely manner.</a:t>
            </a: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He could have walked around the sea, or taken a chariot, rode a horse, went in a boat…there were many possibilities. </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However, faith says that all things are possible to him that believes – Mark 9:23. </a:t>
            </a: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Faith said that the water was not an impediment to where Jesus needed to go. </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Faith said that you can step above modern transportation to accomplish what you needed to accomplish.</a:t>
            </a:r>
          </a:p>
        </p:txBody>
      </p:sp>
      <p:pic>
        <p:nvPicPr>
          <p:cNvPr id="2050" name="Picture 2" descr="Jesus Walks on Water in Storm by Snap N Piks">
            <a:extLst>
              <a:ext uri="{FF2B5EF4-FFF2-40B4-BE49-F238E27FC236}">
                <a16:creationId xmlns:a16="http://schemas.microsoft.com/office/drawing/2014/main" id="{CC542BE4-2E50-801D-D2B3-6DB426D68B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90207"/>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CB9D00-DCBD-3B73-9D4F-D3AB2017667C}"/>
              </a:ext>
            </a:extLst>
          </p:cNvPr>
          <p:cNvSpPr txBox="1"/>
          <p:nvPr/>
        </p:nvSpPr>
        <p:spPr>
          <a:xfrm>
            <a:off x="4791077" y="4800600"/>
            <a:ext cx="3733800" cy="1370247"/>
          </a:xfrm>
          <a:prstGeom prst="rect">
            <a:avLst/>
          </a:prstGeom>
          <a:noFill/>
        </p:spPr>
        <p:txBody>
          <a:bodyPr wrap="square">
            <a:spAutoFit/>
          </a:bodyPr>
          <a:lstStyle/>
          <a:p>
            <a:pPr marL="0" marR="0" algn="l">
              <a:lnSpc>
                <a:spcPct val="107000"/>
              </a:lnSpc>
              <a:spcAft>
                <a:spcPts val="800"/>
              </a:spcAft>
            </a:pP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Did you notice that Jesus didn’t say, woah</a:t>
            </a:r>
            <a:r>
              <a:rPr lang="en-US" sz="1800"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 you’ve got to put some lotion on that before I pray for you.</a:t>
            </a:r>
          </a:p>
          <a:p>
            <a:pPr marL="0" marR="0">
              <a:lnSpc>
                <a:spcPct val="107000"/>
              </a:lnSpc>
              <a:spcAft>
                <a:spcPts val="800"/>
              </a:spcAft>
            </a:pP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Mark 3</a:t>
            </a:r>
            <a:r>
              <a:rPr lang="en-US" sz="18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:1-6</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FD4B55C-D3CE-7C81-CC98-DFA7C4BABDF2}"/>
              </a:ext>
            </a:extLst>
          </p:cNvPr>
          <p:cNvSpPr txBox="1"/>
          <p:nvPr/>
        </p:nvSpPr>
        <p:spPr>
          <a:xfrm>
            <a:off x="4838700" y="3657600"/>
            <a:ext cx="3657600" cy="873765"/>
          </a:xfrm>
          <a:prstGeom prst="rect">
            <a:avLst/>
          </a:prstGeom>
          <a:noFill/>
        </p:spPr>
        <p:txBody>
          <a:bodyPr wrap="square">
            <a:spAutoFit/>
          </a:bodyPr>
          <a:lstStyle/>
          <a:p>
            <a:pPr marL="0" marR="0" algn="l">
              <a:lnSpc>
                <a:spcPct val="107000"/>
              </a:lnSpc>
              <a:spcAft>
                <a:spcPts val="800"/>
              </a:spcAft>
            </a:pPr>
            <a:r>
              <a:rPr lang="en-US" sz="160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When you know how to use your faith, you can </a:t>
            </a:r>
            <a:r>
              <a:rPr lang="en-US" sz="1600" kern="100" dirty="0">
                <a:solidFill>
                  <a:schemeClr val="accent5"/>
                </a:solidFill>
                <a:latin typeface="Aptos" panose="020B0004020202020204" pitchFamily="34" charset="0"/>
                <a:ea typeface="Aptos" panose="020B0004020202020204" pitchFamily="34" charset="0"/>
                <a:cs typeface="Times New Roman" panose="02020603050405020304" pitchFamily="18" charset="0"/>
              </a:rPr>
              <a:t>apply</a:t>
            </a:r>
            <a:r>
              <a:rPr lang="en-US" sz="160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 the power of God to a withered hand and it will be restored. </a:t>
            </a: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0DAC2-8757-3FE2-2C3F-BD842FEE9F77}"/>
              </a:ext>
            </a:extLst>
          </p:cNvPr>
          <p:cNvSpPr txBox="1"/>
          <p:nvPr/>
        </p:nvSpPr>
        <p:spPr>
          <a:xfrm>
            <a:off x="228600" y="939296"/>
            <a:ext cx="5105400" cy="954107"/>
          </a:xfrm>
          <a:prstGeom prst="rect">
            <a:avLst/>
          </a:prstGeom>
          <a:noFill/>
        </p:spPr>
        <p:txBody>
          <a:bodyPr wrap="square" rtlCol="0">
            <a:spAutoFit/>
          </a:bodyPr>
          <a:lstStyle/>
          <a:p>
            <a:pPr marL="342900" indent="-342900" algn="l">
              <a:buFont typeface="Arial" panose="020B0604020202020204" pitchFamily="34" charset="0"/>
              <a:buChar char="•"/>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Don’t limit God</a:t>
            </a:r>
          </a:p>
          <a:p>
            <a:pPr marL="342900" indent="-342900" algn="l">
              <a:buFont typeface="Arial" panose="020B0604020202020204" pitchFamily="34" charset="0"/>
              <a:buChar char="•"/>
            </a:pPr>
            <a:r>
              <a:rPr lang="en-US" sz="14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D</a:t>
            </a: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on’t limit the faith he gave us to use</a:t>
            </a:r>
          </a:p>
          <a:p>
            <a:pPr marL="342900" indent="-342900" algn="l">
              <a:buFont typeface="Arial" panose="020B0604020202020204" pitchFamily="34" charset="0"/>
              <a:buChar char="•"/>
            </a:pPr>
            <a:r>
              <a:rPr lang="en-US" sz="14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When you receive and answer to prayer – get your faith back out there on the next thing you need or desire</a:t>
            </a: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TextBox 3">
            <a:extLst>
              <a:ext uri="{FF2B5EF4-FFF2-40B4-BE49-F238E27FC236}">
                <a16:creationId xmlns:a16="http://schemas.microsoft.com/office/drawing/2014/main" id="{6DD992BC-1E5F-3228-95E9-22C7523B9550}"/>
              </a:ext>
            </a:extLst>
          </p:cNvPr>
          <p:cNvSpPr txBox="1"/>
          <p:nvPr/>
        </p:nvSpPr>
        <p:spPr>
          <a:xfrm>
            <a:off x="304800" y="1920418"/>
            <a:ext cx="5715000" cy="610295"/>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Faith is meant to be used all the time to correct, change, or supply what is needed or desired in the natural world</a:t>
            </a:r>
          </a:p>
        </p:txBody>
      </p:sp>
      <p:pic>
        <p:nvPicPr>
          <p:cNvPr id="5" name="Picture 4" descr="Exploring U.S. cow herd composition">
            <a:extLst>
              <a:ext uri="{FF2B5EF4-FFF2-40B4-BE49-F238E27FC236}">
                <a16:creationId xmlns:a16="http://schemas.microsoft.com/office/drawing/2014/main" id="{0474D745-8CA6-D389-68FB-50CFB5BE8C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924452"/>
            <a:ext cx="1686383" cy="1122076"/>
          </a:xfrm>
          <a:prstGeom prst="rect">
            <a:avLst/>
          </a:prstGeom>
          <a:noFill/>
          <a:ln>
            <a:noFill/>
          </a:ln>
        </p:spPr>
      </p:pic>
      <p:pic>
        <p:nvPicPr>
          <p:cNvPr id="6" name="Picture 5" descr="Plow - Simple English Wikipedia, the free encyclopedia">
            <a:extLst>
              <a:ext uri="{FF2B5EF4-FFF2-40B4-BE49-F238E27FC236}">
                <a16:creationId xmlns:a16="http://schemas.microsoft.com/office/drawing/2014/main" id="{4CF8C79C-4340-9398-17BC-602496A30F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794296"/>
            <a:ext cx="4495800" cy="3395921"/>
          </a:xfrm>
          <a:prstGeom prst="rect">
            <a:avLst/>
          </a:prstGeom>
          <a:noFill/>
          <a:ln>
            <a:noFill/>
          </a:ln>
        </p:spPr>
      </p:pic>
      <p:sp>
        <p:nvSpPr>
          <p:cNvPr id="8" name="TextBox 7">
            <a:extLst>
              <a:ext uri="{FF2B5EF4-FFF2-40B4-BE49-F238E27FC236}">
                <a16:creationId xmlns:a16="http://schemas.microsoft.com/office/drawing/2014/main" id="{A3161B57-A4F0-DECB-0019-5EA8078F38D3}"/>
              </a:ext>
            </a:extLst>
          </p:cNvPr>
          <p:cNvSpPr txBox="1"/>
          <p:nvPr/>
        </p:nvSpPr>
        <p:spPr>
          <a:xfrm>
            <a:off x="5486400" y="2676012"/>
            <a:ext cx="2971800" cy="3542508"/>
          </a:xfrm>
          <a:prstGeom prst="rect">
            <a:avLst/>
          </a:prstGeom>
          <a:noFill/>
        </p:spPr>
        <p:txBody>
          <a:bodyPr wrap="square">
            <a:spAutoFit/>
          </a:bodyPr>
          <a:lstStyle/>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14:17-19</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which of you, having a servant plowing or feeding cattle, will say unto him by and by, when he is come from the field, Go and sit down to meat?</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will not rather say unto him, Make ready wherewith I may sup, and gird thyself, and serve me, till I have eaten and drunken; and afterward thou shalt eat and drink?</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Doth he thank that servant because he did the things that were commanded him? I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trow</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a:t>
            </a:r>
          </a:p>
        </p:txBody>
      </p:sp>
      <p:sp>
        <p:nvSpPr>
          <p:cNvPr id="9" name="TextBox 8">
            <a:extLst>
              <a:ext uri="{FF2B5EF4-FFF2-40B4-BE49-F238E27FC236}">
                <a16:creationId xmlns:a16="http://schemas.microsoft.com/office/drawing/2014/main" id="{15D7A0A8-141D-5245-7210-481B5DE743E2}"/>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Tree>
    <p:extLst>
      <p:ext uri="{BB962C8B-B14F-4D97-AF65-F5344CB8AC3E}">
        <p14:creationId xmlns:p14="http://schemas.microsoft.com/office/powerpoint/2010/main" val="434060294"/>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5C75E-6F80-97B0-98D4-A973817F9F9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E0594DC-9473-5E38-2634-2EC115D64C4D}"/>
              </a:ext>
            </a:extLst>
          </p:cNvPr>
          <p:cNvSpPr txBox="1"/>
          <p:nvPr/>
        </p:nvSpPr>
        <p:spPr>
          <a:xfrm>
            <a:off x="152400" y="1541680"/>
            <a:ext cx="3581400" cy="1815882"/>
          </a:xfrm>
          <a:prstGeom prst="rect">
            <a:avLst/>
          </a:prstGeom>
          <a:noFill/>
        </p:spPr>
        <p:txBody>
          <a:bodyPr wrap="square" rtlCol="0">
            <a:spAutoFit/>
          </a:bodyPr>
          <a:lstStyle/>
          <a:p>
            <a:pPr algn="ctr"/>
            <a:r>
              <a:rPr lang="en-US" sz="2800" b="1" dirty="0">
                <a:solidFill>
                  <a:schemeClr val="accent1">
                    <a:lumMod val="50000"/>
                  </a:schemeClr>
                </a:solidFill>
                <a:latin typeface="Bookman Old Style" panose="02050604050505020204" pitchFamily="18" charset="0"/>
              </a:rPr>
              <a:t>Faith in your head + doubt in your heart = no results</a:t>
            </a:r>
          </a:p>
        </p:txBody>
      </p:sp>
      <p:sp>
        <p:nvSpPr>
          <p:cNvPr id="3" name="TextBox 2">
            <a:extLst>
              <a:ext uri="{FF2B5EF4-FFF2-40B4-BE49-F238E27FC236}">
                <a16:creationId xmlns:a16="http://schemas.microsoft.com/office/drawing/2014/main" id="{8AB189D5-B569-99F1-83AF-F23A59C4918F}"/>
              </a:ext>
            </a:extLst>
          </p:cNvPr>
          <p:cNvSpPr txBox="1"/>
          <p:nvPr/>
        </p:nvSpPr>
        <p:spPr>
          <a:xfrm>
            <a:off x="5257800" y="1541680"/>
            <a:ext cx="3583830" cy="1815882"/>
          </a:xfrm>
          <a:prstGeom prst="rect">
            <a:avLst/>
          </a:prstGeom>
          <a:noFill/>
        </p:spPr>
        <p:txBody>
          <a:bodyPr wrap="square" rtlCol="0">
            <a:spAutoFit/>
          </a:bodyPr>
          <a:lstStyle/>
          <a:p>
            <a:pPr algn="ctr"/>
            <a:r>
              <a:rPr lang="en-US" sz="2800" b="1" dirty="0">
                <a:solidFill>
                  <a:schemeClr val="accent1">
                    <a:lumMod val="50000"/>
                  </a:schemeClr>
                </a:solidFill>
                <a:latin typeface="Bookman Old Style" panose="02050604050505020204" pitchFamily="18" charset="0"/>
              </a:rPr>
              <a:t>Faith in your heart + doubt in your head = results</a:t>
            </a:r>
          </a:p>
        </p:txBody>
      </p:sp>
      <p:sp>
        <p:nvSpPr>
          <p:cNvPr id="11" name="TextBox 10">
            <a:extLst>
              <a:ext uri="{FF2B5EF4-FFF2-40B4-BE49-F238E27FC236}">
                <a16:creationId xmlns:a16="http://schemas.microsoft.com/office/drawing/2014/main" id="{30AAD08F-DB0C-DD68-6B1E-1E9691C3AAA4}"/>
              </a:ext>
            </a:extLst>
          </p:cNvPr>
          <p:cNvSpPr txBox="1"/>
          <p:nvPr/>
        </p:nvSpPr>
        <p:spPr>
          <a:xfrm>
            <a:off x="40433" y="34834"/>
            <a:ext cx="9091438" cy="646331"/>
          </a:xfrm>
          <a:prstGeom prst="rect">
            <a:avLst/>
          </a:prstGeom>
          <a:noFill/>
        </p:spPr>
        <p:txBody>
          <a:bodyPr wrap="square">
            <a:spAutoFit/>
          </a:bodyPr>
          <a:lstStyle/>
          <a:p>
            <a:pPr algn="ctr"/>
            <a:r>
              <a:rPr lang="en-US" sz="3600" b="1" dirty="0">
                <a:solidFill>
                  <a:srgbClr val="FFFF00"/>
                </a:solidFill>
                <a:latin typeface="Bookman Old Style" panose="02050604050505020204" pitchFamily="18" charset="0"/>
              </a:rPr>
              <a:t>Applied Faith: Faith Equations</a:t>
            </a:r>
          </a:p>
        </p:txBody>
      </p:sp>
      <p:pic>
        <p:nvPicPr>
          <p:cNvPr id="13" name="Picture 12">
            <a:extLst>
              <a:ext uri="{FF2B5EF4-FFF2-40B4-BE49-F238E27FC236}">
                <a16:creationId xmlns:a16="http://schemas.microsoft.com/office/drawing/2014/main" id="{074B3AC5-C1C1-9717-203A-07BF3EFA3121}"/>
              </a:ext>
            </a:extLst>
          </p:cNvPr>
          <p:cNvPicPr>
            <a:picLocks noChangeAspect="1"/>
          </p:cNvPicPr>
          <p:nvPr/>
        </p:nvPicPr>
        <p:blipFill>
          <a:blip r:embed="rId2"/>
          <a:stretch>
            <a:fillRect/>
          </a:stretch>
        </p:blipFill>
        <p:spPr>
          <a:xfrm>
            <a:off x="5849429" y="3476625"/>
            <a:ext cx="2151571" cy="2910949"/>
          </a:xfrm>
          <a:prstGeom prst="rect">
            <a:avLst/>
          </a:prstGeom>
        </p:spPr>
      </p:pic>
      <p:pic>
        <p:nvPicPr>
          <p:cNvPr id="15" name="Picture 14">
            <a:extLst>
              <a:ext uri="{FF2B5EF4-FFF2-40B4-BE49-F238E27FC236}">
                <a16:creationId xmlns:a16="http://schemas.microsoft.com/office/drawing/2014/main" id="{0B1BD06F-1ECB-6427-44B6-F9EFE6576D98}"/>
              </a:ext>
            </a:extLst>
          </p:cNvPr>
          <p:cNvPicPr>
            <a:picLocks noChangeAspect="1"/>
          </p:cNvPicPr>
          <p:nvPr/>
        </p:nvPicPr>
        <p:blipFill>
          <a:blip r:embed="rId3"/>
          <a:stretch>
            <a:fillRect/>
          </a:stretch>
        </p:blipFill>
        <p:spPr>
          <a:xfrm>
            <a:off x="861872" y="3505200"/>
            <a:ext cx="2010056" cy="2810267"/>
          </a:xfrm>
          <a:prstGeom prst="rect">
            <a:avLst/>
          </a:prstGeom>
        </p:spPr>
      </p:pic>
      <p:sp>
        <p:nvSpPr>
          <p:cNvPr id="16" name="TextBox 15">
            <a:extLst>
              <a:ext uri="{FF2B5EF4-FFF2-40B4-BE49-F238E27FC236}">
                <a16:creationId xmlns:a16="http://schemas.microsoft.com/office/drawing/2014/main" id="{654FE7C5-1671-4B75-9D81-58E15375FF56}"/>
              </a:ext>
            </a:extLst>
          </p:cNvPr>
          <p:cNvSpPr txBox="1"/>
          <p:nvPr/>
        </p:nvSpPr>
        <p:spPr>
          <a:xfrm>
            <a:off x="228600" y="828803"/>
            <a:ext cx="3581400" cy="523220"/>
          </a:xfrm>
          <a:prstGeom prst="rect">
            <a:avLst/>
          </a:prstGeom>
          <a:noFill/>
        </p:spPr>
        <p:txBody>
          <a:bodyPr wrap="square" rtlCol="0">
            <a:spAutoFit/>
          </a:bodyPr>
          <a:lstStyle/>
          <a:p>
            <a:r>
              <a:rPr lang="en-US" sz="2800" b="1" dirty="0">
                <a:solidFill>
                  <a:schemeClr val="accent2"/>
                </a:solidFill>
                <a:latin typeface="Bookman Old Style" panose="02050604050505020204" pitchFamily="18" charset="0"/>
              </a:rPr>
              <a:t>F</a:t>
            </a:r>
            <a:r>
              <a:rPr lang="en-US" sz="1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H</a:t>
            </a:r>
            <a:r>
              <a:rPr lang="en-US" sz="2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 + D</a:t>
            </a:r>
            <a:r>
              <a:rPr lang="en-US" sz="2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H</a:t>
            </a:r>
            <a:r>
              <a:rPr lang="en-US" sz="1800" dirty="0">
                <a:solidFill>
                  <a:schemeClr val="accent2"/>
                </a:solidFill>
                <a:latin typeface="Cascadia Mono" panose="020B0609020000020004" pitchFamily="49" charset="0"/>
              </a:rPr>
              <a:t>₂</a:t>
            </a:r>
            <a:r>
              <a:rPr lang="en-US" sz="2800" b="1" dirty="0">
                <a:solidFill>
                  <a:schemeClr val="accent2"/>
                </a:solidFill>
                <a:latin typeface="Bookman Old Style" panose="02050604050505020204" pitchFamily="18" charset="0"/>
              </a:rPr>
              <a:t> = NR</a:t>
            </a:r>
          </a:p>
        </p:txBody>
      </p:sp>
      <p:sp>
        <p:nvSpPr>
          <p:cNvPr id="18" name="TextBox 17">
            <a:extLst>
              <a:ext uri="{FF2B5EF4-FFF2-40B4-BE49-F238E27FC236}">
                <a16:creationId xmlns:a16="http://schemas.microsoft.com/office/drawing/2014/main" id="{CF67D242-3A5F-E7FF-8E15-89A4A2479510}"/>
              </a:ext>
            </a:extLst>
          </p:cNvPr>
          <p:cNvSpPr txBox="1"/>
          <p:nvPr/>
        </p:nvSpPr>
        <p:spPr>
          <a:xfrm>
            <a:off x="5134514" y="849812"/>
            <a:ext cx="3581400" cy="523220"/>
          </a:xfrm>
          <a:prstGeom prst="rect">
            <a:avLst/>
          </a:prstGeom>
          <a:noFill/>
        </p:spPr>
        <p:txBody>
          <a:bodyPr wrap="square" rtlCol="0">
            <a:spAutoFit/>
          </a:bodyPr>
          <a:lstStyle/>
          <a:p>
            <a:r>
              <a:rPr lang="en-US" sz="2800" b="1" dirty="0">
                <a:solidFill>
                  <a:schemeClr val="accent2"/>
                </a:solidFill>
                <a:latin typeface="Bookman Old Style" panose="02050604050505020204" pitchFamily="18" charset="0"/>
              </a:rPr>
              <a:t>F</a:t>
            </a:r>
            <a:r>
              <a:rPr lang="en-US" sz="1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H</a:t>
            </a:r>
            <a:r>
              <a:rPr lang="en-US" sz="2800" dirty="0">
                <a:solidFill>
                  <a:schemeClr val="accent2"/>
                </a:solidFill>
                <a:latin typeface="Cascadia Mono" panose="020B0609020000020004" pitchFamily="49" charset="0"/>
              </a:rPr>
              <a:t>₂</a:t>
            </a:r>
            <a:r>
              <a:rPr lang="en-US" sz="2800" b="1" dirty="0">
                <a:solidFill>
                  <a:schemeClr val="accent2"/>
                </a:solidFill>
                <a:latin typeface="Bookman Old Style" panose="02050604050505020204" pitchFamily="18" charset="0"/>
              </a:rPr>
              <a:t>+ D</a:t>
            </a:r>
            <a:r>
              <a:rPr lang="en-US" sz="2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H</a:t>
            </a:r>
            <a:r>
              <a:rPr lang="en-US" sz="1800" dirty="0">
                <a:solidFill>
                  <a:schemeClr val="accent2"/>
                </a:solidFill>
                <a:latin typeface="Cascadia Mono" panose="020B0609020000020004" pitchFamily="49" charset="0"/>
              </a:rPr>
              <a:t>₁</a:t>
            </a:r>
            <a:r>
              <a:rPr lang="en-US" sz="2800" b="1" dirty="0">
                <a:solidFill>
                  <a:schemeClr val="accent2"/>
                </a:solidFill>
                <a:latin typeface="Bookman Old Style" panose="02050604050505020204" pitchFamily="18" charset="0"/>
              </a:rPr>
              <a:t> = R</a:t>
            </a:r>
          </a:p>
        </p:txBody>
      </p:sp>
      <p:sp>
        <p:nvSpPr>
          <p:cNvPr id="19" name="TextBox 18">
            <a:extLst>
              <a:ext uri="{FF2B5EF4-FFF2-40B4-BE49-F238E27FC236}">
                <a16:creationId xmlns:a16="http://schemas.microsoft.com/office/drawing/2014/main" id="{4435EFBF-BB71-77C4-1217-E599FFA4BAC0}"/>
              </a:ext>
            </a:extLst>
          </p:cNvPr>
          <p:cNvSpPr txBox="1"/>
          <p:nvPr/>
        </p:nvSpPr>
        <p:spPr>
          <a:xfrm>
            <a:off x="3065278" y="3560980"/>
            <a:ext cx="2590800" cy="2862322"/>
          </a:xfrm>
          <a:prstGeom prst="rect">
            <a:avLst/>
          </a:prstGeom>
          <a:noFill/>
        </p:spPr>
        <p:txBody>
          <a:bodyPr wrap="square" rtlCol="0">
            <a:spAutoFit/>
          </a:bodyPr>
          <a:lstStyle/>
          <a:p>
            <a:r>
              <a:rPr lang="en-US" sz="2000" b="1" dirty="0">
                <a:solidFill>
                  <a:schemeClr val="accent2"/>
                </a:solidFill>
                <a:latin typeface="Bookman Old Style" panose="02050604050505020204" pitchFamily="18" charset="0"/>
              </a:rPr>
              <a:t>F</a:t>
            </a:r>
            <a:r>
              <a:rPr lang="en-US" sz="2000" dirty="0">
                <a:solidFill>
                  <a:schemeClr val="accent2"/>
                </a:solidFill>
                <a:latin typeface="Cascadia Mono" panose="020B0609020000020004" pitchFamily="49" charset="0"/>
              </a:rPr>
              <a:t>₁ = </a:t>
            </a:r>
            <a:r>
              <a:rPr lang="en-US" sz="2000" dirty="0">
                <a:solidFill>
                  <a:schemeClr val="accent1">
                    <a:lumMod val="75000"/>
                  </a:schemeClr>
                </a:solidFill>
                <a:latin typeface="Cascadia Mono" panose="020B0609020000020004" pitchFamily="49" charset="0"/>
              </a:rPr>
              <a:t>Faith</a:t>
            </a:r>
          </a:p>
          <a:p>
            <a:r>
              <a:rPr lang="en-US" sz="2000" b="1" dirty="0">
                <a:solidFill>
                  <a:schemeClr val="accent2"/>
                </a:solidFill>
                <a:latin typeface="Bookman Old Style" panose="02050604050505020204" pitchFamily="18" charset="0"/>
              </a:rPr>
              <a:t>D ₁ = Doubt</a:t>
            </a:r>
          </a:p>
          <a:p>
            <a:r>
              <a:rPr lang="en-US" sz="2000" b="1" dirty="0">
                <a:solidFill>
                  <a:schemeClr val="accent2"/>
                </a:solidFill>
                <a:latin typeface="Bookman Old Style" panose="02050604050505020204" pitchFamily="18" charset="0"/>
              </a:rPr>
              <a:t>H</a:t>
            </a:r>
            <a:r>
              <a:rPr lang="en-US" sz="2000" dirty="0">
                <a:solidFill>
                  <a:schemeClr val="accent2"/>
                </a:solidFill>
                <a:latin typeface="Cascadia Mono" panose="020B0609020000020004" pitchFamily="49" charset="0"/>
              </a:rPr>
              <a:t>₁ = Head</a:t>
            </a:r>
          </a:p>
          <a:p>
            <a:r>
              <a:rPr lang="en-US" sz="2000" b="1" dirty="0">
                <a:solidFill>
                  <a:schemeClr val="accent2"/>
                </a:solidFill>
                <a:latin typeface="Bookman Old Style" panose="02050604050505020204" pitchFamily="18" charset="0"/>
              </a:rPr>
              <a:t>H</a:t>
            </a:r>
            <a:r>
              <a:rPr lang="en-US" sz="2000" dirty="0">
                <a:solidFill>
                  <a:schemeClr val="accent2"/>
                </a:solidFill>
                <a:latin typeface="Cascadia Mono" panose="020B0609020000020004" pitchFamily="49" charset="0"/>
              </a:rPr>
              <a:t>₂ = </a:t>
            </a:r>
            <a:r>
              <a:rPr lang="en-US" sz="2000" dirty="0">
                <a:solidFill>
                  <a:schemeClr val="accent1">
                    <a:lumMod val="75000"/>
                  </a:schemeClr>
                </a:solidFill>
                <a:latin typeface="Cascadia Mono" panose="020B0609020000020004" pitchFamily="49" charset="0"/>
              </a:rPr>
              <a:t>Heart</a:t>
            </a:r>
          </a:p>
          <a:p>
            <a:r>
              <a:rPr lang="en-US" sz="2000" b="1" dirty="0">
                <a:solidFill>
                  <a:schemeClr val="accent2"/>
                </a:solidFill>
                <a:latin typeface="Bookman Old Style" panose="02050604050505020204" pitchFamily="18" charset="0"/>
              </a:rPr>
              <a:t>N</a:t>
            </a:r>
            <a:r>
              <a:rPr lang="en-US" sz="2000" dirty="0">
                <a:solidFill>
                  <a:schemeClr val="accent2"/>
                </a:solidFill>
                <a:latin typeface="Cascadia Mono" panose="020B0609020000020004" pitchFamily="49" charset="0"/>
              </a:rPr>
              <a:t> = No</a:t>
            </a:r>
          </a:p>
          <a:p>
            <a:endParaRPr lang="en-US" sz="2000" dirty="0">
              <a:solidFill>
                <a:schemeClr val="accent2"/>
              </a:solidFill>
              <a:latin typeface="Cascadia Mono" panose="020B0609020000020004" pitchFamily="49" charset="0"/>
            </a:endParaRPr>
          </a:p>
          <a:p>
            <a:r>
              <a:rPr lang="en-US" sz="2000" b="1" dirty="0">
                <a:solidFill>
                  <a:schemeClr val="accent2"/>
                </a:solidFill>
                <a:latin typeface="Bookman Old Style" panose="02050604050505020204" pitchFamily="18" charset="0"/>
              </a:rPr>
              <a:t>R</a:t>
            </a:r>
            <a:r>
              <a:rPr lang="en-US" sz="2000" dirty="0">
                <a:solidFill>
                  <a:schemeClr val="accent2"/>
                </a:solidFill>
                <a:latin typeface="Cascadia Mono" panose="020B0609020000020004" pitchFamily="49" charset="0"/>
              </a:rPr>
              <a:t> = </a:t>
            </a:r>
            <a:r>
              <a:rPr lang="en-US" sz="2000" dirty="0">
                <a:solidFill>
                  <a:schemeClr val="accent1">
                    <a:lumMod val="75000"/>
                  </a:schemeClr>
                </a:solidFill>
                <a:latin typeface="Cascadia Mono" panose="020B0609020000020004" pitchFamily="49" charset="0"/>
              </a:rPr>
              <a:t>Results or Answered prayer(s)</a:t>
            </a:r>
            <a:endParaRPr lang="en-US" sz="2000" b="1" dirty="0">
              <a:solidFill>
                <a:schemeClr val="accent1">
                  <a:lumMod val="75000"/>
                </a:schemeClr>
              </a:solidFill>
              <a:latin typeface="Bookman Old Style" panose="02050604050505020204" pitchFamily="18" charset="0"/>
            </a:endParaRPr>
          </a:p>
        </p:txBody>
      </p:sp>
    </p:spTree>
    <p:extLst>
      <p:ext uri="{BB962C8B-B14F-4D97-AF65-F5344CB8AC3E}">
        <p14:creationId xmlns:p14="http://schemas.microsoft.com/office/powerpoint/2010/main" val="329610799"/>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E1E7BC-5757-2BD9-8810-E8372F246765}"/>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Whosoever ? No !</a:t>
            </a:r>
          </a:p>
        </p:txBody>
      </p:sp>
      <p:sp>
        <p:nvSpPr>
          <p:cNvPr id="9" name="TextBox 8">
            <a:extLst>
              <a:ext uri="{FF2B5EF4-FFF2-40B4-BE49-F238E27FC236}">
                <a16:creationId xmlns:a16="http://schemas.microsoft.com/office/drawing/2014/main" id="{B480815C-DB92-2294-55C2-4DCC092160D6}"/>
              </a:ext>
            </a:extLst>
          </p:cNvPr>
          <p:cNvSpPr txBox="1"/>
          <p:nvPr/>
        </p:nvSpPr>
        <p:spPr>
          <a:xfrm>
            <a:off x="685800" y="3429000"/>
            <a:ext cx="7620000" cy="2842701"/>
          </a:xfrm>
          <a:prstGeom prst="rect">
            <a:avLst/>
          </a:prstGeom>
          <a:noFill/>
        </p:spPr>
        <p:txBody>
          <a:bodyPr wrap="square">
            <a:spAutoFit/>
          </a:bodyPr>
          <a:lstStyle/>
          <a:p>
            <a:pPr marL="0" marR="0" algn="l">
              <a:lnSpc>
                <a:spcPct val="107000"/>
              </a:lnSpc>
              <a:spcAft>
                <a:spcPts val="800"/>
              </a:spcAft>
            </a:pPr>
            <a:r>
              <a:rPr lang="en-US" sz="2800" kern="100" dirty="0">
                <a:solidFill>
                  <a:schemeClr val="accent6"/>
                </a:solidFill>
                <a:latin typeface="Aptos" panose="020B0004020202020204" pitchFamily="34" charset="0"/>
                <a:cs typeface="Times New Roman" panose="02020603050405020304" pitchFamily="18" charset="0"/>
              </a:rPr>
              <a:t>23 For verily I say unto you, That whosoever shall </a:t>
            </a:r>
            <a:r>
              <a:rPr lang="en-US" sz="2800" kern="100" dirty="0">
                <a:solidFill>
                  <a:schemeClr val="accent1">
                    <a:lumMod val="75000"/>
                  </a:schemeClr>
                </a:solidFill>
                <a:latin typeface="Aptos" panose="020B0004020202020204" pitchFamily="34" charset="0"/>
                <a:cs typeface="Times New Roman" panose="02020603050405020304" pitchFamily="18" charset="0"/>
              </a:rPr>
              <a:t>say</a:t>
            </a:r>
            <a:r>
              <a:rPr lang="en-US" sz="2800" kern="100" dirty="0">
                <a:solidFill>
                  <a:schemeClr val="accent1">
                    <a:lumMod val="50000"/>
                  </a:schemeClr>
                </a:solidFill>
                <a:latin typeface="Aptos" panose="020B0004020202020204" pitchFamily="34" charset="0"/>
                <a:cs typeface="Times New Roman" panose="02020603050405020304" pitchFamily="18" charset="0"/>
              </a:rPr>
              <a:t> </a:t>
            </a:r>
            <a:r>
              <a:rPr lang="en-US" sz="2800" kern="100" dirty="0">
                <a:solidFill>
                  <a:schemeClr val="accent6"/>
                </a:solidFill>
                <a:latin typeface="Aptos" panose="020B0004020202020204" pitchFamily="34" charset="0"/>
                <a:cs typeface="Times New Roman" panose="02020603050405020304" pitchFamily="18" charset="0"/>
              </a:rPr>
              <a:t>unto this mountain, Be thou removed, and be thou cast into the sea; and shall </a:t>
            </a:r>
            <a:r>
              <a:rPr lang="en-US" sz="2800" kern="100" dirty="0">
                <a:solidFill>
                  <a:schemeClr val="accent1">
                    <a:lumMod val="75000"/>
                  </a:schemeClr>
                </a:solidFill>
                <a:latin typeface="Aptos" panose="020B0004020202020204" pitchFamily="34" charset="0"/>
                <a:cs typeface="Times New Roman" panose="02020603050405020304" pitchFamily="18" charset="0"/>
              </a:rPr>
              <a:t>not doubt in his heart</a:t>
            </a:r>
            <a:r>
              <a:rPr lang="en-US" sz="2800" kern="100" dirty="0">
                <a:solidFill>
                  <a:schemeClr val="accent6"/>
                </a:solidFill>
                <a:latin typeface="Aptos" panose="020B0004020202020204" pitchFamily="34" charset="0"/>
                <a:cs typeface="Times New Roman" panose="02020603050405020304" pitchFamily="18" charset="0"/>
              </a:rPr>
              <a:t>, but shall </a:t>
            </a:r>
            <a:r>
              <a:rPr lang="en-US" sz="2800" kern="100" dirty="0">
                <a:solidFill>
                  <a:schemeClr val="accent1">
                    <a:lumMod val="75000"/>
                  </a:schemeClr>
                </a:solidFill>
                <a:latin typeface="Aptos" panose="020B0004020202020204" pitchFamily="34" charset="0"/>
                <a:cs typeface="Times New Roman" panose="02020603050405020304" pitchFamily="18" charset="0"/>
              </a:rPr>
              <a:t>believe that those things which he saith shall come to pass</a:t>
            </a:r>
            <a:r>
              <a:rPr lang="en-US" sz="2800" kern="100" dirty="0">
                <a:solidFill>
                  <a:schemeClr val="accent6"/>
                </a:solidFill>
                <a:latin typeface="Aptos" panose="020B0004020202020204" pitchFamily="34" charset="0"/>
                <a:cs typeface="Times New Roman" panose="02020603050405020304" pitchFamily="18" charset="0"/>
              </a:rPr>
              <a:t>; he shall have whatsoever he saith.</a:t>
            </a:r>
          </a:p>
        </p:txBody>
      </p:sp>
      <p:sp>
        <p:nvSpPr>
          <p:cNvPr id="3" name="TextBox 2">
            <a:extLst>
              <a:ext uri="{FF2B5EF4-FFF2-40B4-BE49-F238E27FC236}">
                <a16:creationId xmlns:a16="http://schemas.microsoft.com/office/drawing/2014/main" id="{C12DF67E-AC06-A20E-873D-17EFD77CF0A7}"/>
              </a:ext>
            </a:extLst>
          </p:cNvPr>
          <p:cNvSpPr txBox="1"/>
          <p:nvPr/>
        </p:nvSpPr>
        <p:spPr>
          <a:xfrm>
            <a:off x="2362200" y="1129636"/>
            <a:ext cx="4495800" cy="400110"/>
          </a:xfrm>
          <a:prstGeom prst="rect">
            <a:avLst/>
          </a:prstGeom>
          <a:noFill/>
        </p:spPr>
        <p:txBody>
          <a:bodyPr wrap="square">
            <a:spAutoFit/>
          </a:bodyPr>
          <a:lstStyle/>
          <a:p>
            <a:r>
              <a:rPr lang="en-US" sz="2000" kern="100" dirty="0">
                <a:solidFill>
                  <a:schemeClr val="accent1">
                    <a:lumMod val="75000"/>
                  </a:schemeClr>
                </a:solidFill>
                <a:latin typeface="Aptos" panose="020B0004020202020204" pitchFamily="34" charset="0"/>
                <a:cs typeface="Times New Roman" panose="02020603050405020304" pitchFamily="18" charset="0"/>
              </a:rPr>
              <a:t>Who gets to move the mountain?</a:t>
            </a:r>
          </a:p>
        </p:txBody>
      </p:sp>
      <p:sp>
        <p:nvSpPr>
          <p:cNvPr id="6" name="TextBox 5">
            <a:extLst>
              <a:ext uri="{FF2B5EF4-FFF2-40B4-BE49-F238E27FC236}">
                <a16:creationId xmlns:a16="http://schemas.microsoft.com/office/drawing/2014/main" id="{0FF7A75A-E31F-EA46-EEB3-60F9489AD8E3}"/>
              </a:ext>
            </a:extLst>
          </p:cNvPr>
          <p:cNvSpPr txBox="1"/>
          <p:nvPr/>
        </p:nvSpPr>
        <p:spPr>
          <a:xfrm>
            <a:off x="2438400" y="1605588"/>
            <a:ext cx="4572000" cy="461665"/>
          </a:xfrm>
          <a:prstGeom prst="rect">
            <a:avLst/>
          </a:prstGeom>
          <a:noFill/>
        </p:spPr>
        <p:txBody>
          <a:bodyPr wrap="square">
            <a:spAutoFit/>
          </a:bodyPr>
          <a:lstStyle/>
          <a:p>
            <a:r>
              <a:rPr lang="en-US" sz="2400" kern="100" dirty="0">
                <a:solidFill>
                  <a:schemeClr val="accent2"/>
                </a:solidFill>
                <a:latin typeface="Aptos" panose="020B0004020202020204" pitchFamily="34" charset="0"/>
                <a:cs typeface="Times New Roman" panose="02020603050405020304" pitchFamily="18" charset="0"/>
              </a:rPr>
              <a:t> Is it whosoever? No – its not! </a:t>
            </a:r>
            <a:endParaRPr lang="en-US" sz="2400" dirty="0">
              <a:solidFill>
                <a:schemeClr val="accent2"/>
              </a:solidFill>
            </a:endParaRPr>
          </a:p>
        </p:txBody>
      </p:sp>
      <p:sp>
        <p:nvSpPr>
          <p:cNvPr id="10" name="TextBox 9">
            <a:extLst>
              <a:ext uri="{FF2B5EF4-FFF2-40B4-BE49-F238E27FC236}">
                <a16:creationId xmlns:a16="http://schemas.microsoft.com/office/drawing/2014/main" id="{207995CB-E918-25CC-E52F-F72AAB77D4A2}"/>
              </a:ext>
            </a:extLst>
          </p:cNvPr>
          <p:cNvSpPr txBox="1"/>
          <p:nvPr/>
        </p:nvSpPr>
        <p:spPr>
          <a:xfrm>
            <a:off x="685800" y="2208074"/>
            <a:ext cx="7848600" cy="1200329"/>
          </a:xfrm>
          <a:prstGeom prst="rect">
            <a:avLst/>
          </a:prstGeom>
          <a:noFill/>
        </p:spPr>
        <p:txBody>
          <a:bodyPr wrap="square">
            <a:spAutoFit/>
          </a:bodyPr>
          <a:lstStyle/>
          <a:p>
            <a:r>
              <a:rPr lang="en-US" sz="3600" kern="100" dirty="0">
                <a:solidFill>
                  <a:schemeClr val="accent1">
                    <a:lumMod val="75000"/>
                  </a:schemeClr>
                </a:solidFill>
                <a:latin typeface="Aptos" panose="020B0004020202020204" pitchFamily="34" charset="0"/>
                <a:cs typeface="Times New Roman" panose="02020603050405020304" pitchFamily="18" charset="0"/>
              </a:rPr>
              <a:t>Its whosoever says, believes, and does not doubt in their heart</a:t>
            </a:r>
            <a:endParaRPr lang="en-US" dirty="0">
              <a:solidFill>
                <a:schemeClr val="accent1">
                  <a:lumMod val="75000"/>
                </a:schemeClr>
              </a:solidFill>
            </a:endParaRPr>
          </a:p>
        </p:txBody>
      </p:sp>
      <p:pic>
        <p:nvPicPr>
          <p:cNvPr id="2050" name="Picture 2" descr="30 most beautiful mountains in the ...">
            <a:extLst>
              <a:ext uri="{FF2B5EF4-FFF2-40B4-BE49-F238E27FC236}">
                <a16:creationId xmlns:a16="http://schemas.microsoft.com/office/drawing/2014/main" id="{60838852-AC68-9FF4-0DEF-0ADA9BA3E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096298"/>
            <a:ext cx="1676400" cy="11155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acts &amp; Information about Mountains ...">
            <a:extLst>
              <a:ext uri="{FF2B5EF4-FFF2-40B4-BE49-F238E27FC236}">
                <a16:creationId xmlns:a16="http://schemas.microsoft.com/office/drawing/2014/main" id="{38FCA263-CA13-D309-435D-9EC75B252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533" y="1060442"/>
            <a:ext cx="1594406" cy="109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03253"/>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4C347-CF75-9438-F8FD-2DCE14B63D5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DE03ECE-1E1D-CE1E-2C5F-5FC85DBE7248}"/>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11" name="TextBox 10">
            <a:extLst>
              <a:ext uri="{FF2B5EF4-FFF2-40B4-BE49-F238E27FC236}">
                <a16:creationId xmlns:a16="http://schemas.microsoft.com/office/drawing/2014/main" id="{6FB3A832-ED6B-CCE2-6C39-2AFA3880EC2A}"/>
              </a:ext>
            </a:extLst>
          </p:cNvPr>
          <p:cNvSpPr txBox="1"/>
          <p:nvPr/>
        </p:nvSpPr>
        <p:spPr>
          <a:xfrm>
            <a:off x="1752600" y="990600"/>
            <a:ext cx="6172200" cy="739690"/>
          </a:xfrm>
          <a:prstGeom prst="rect">
            <a:avLst/>
          </a:prstGeom>
          <a:noFill/>
        </p:spPr>
        <p:txBody>
          <a:bodyPr wrap="square">
            <a:spAutoFit/>
          </a:bodyPr>
          <a:lstStyle/>
          <a:p>
            <a:pPr marL="0" marR="0" algn="l">
              <a:lnSpc>
                <a:spcPct val="107000"/>
              </a:lnSpc>
              <a:spcBef>
                <a:spcPts val="400"/>
              </a:spcBef>
              <a:spcAft>
                <a:spcPts val="200"/>
              </a:spcAft>
            </a:pP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don’t have to know how your prayer will be answered or how what you say will come to pass.</a:t>
            </a:r>
          </a:p>
        </p:txBody>
      </p:sp>
      <p:sp>
        <p:nvSpPr>
          <p:cNvPr id="2" name="TextBox 1">
            <a:extLst>
              <a:ext uri="{FF2B5EF4-FFF2-40B4-BE49-F238E27FC236}">
                <a16:creationId xmlns:a16="http://schemas.microsoft.com/office/drawing/2014/main" id="{7594B9A0-96C8-7FE7-BAA3-A753FA45E09F}"/>
              </a:ext>
            </a:extLst>
          </p:cNvPr>
          <p:cNvSpPr txBox="1"/>
          <p:nvPr/>
        </p:nvSpPr>
        <p:spPr>
          <a:xfrm>
            <a:off x="2286000" y="5638800"/>
            <a:ext cx="4724400" cy="950709"/>
          </a:xfrm>
          <a:prstGeom prst="rect">
            <a:avLst/>
          </a:prstGeom>
          <a:noFill/>
        </p:spPr>
        <p:txBody>
          <a:bodyPr wrap="square">
            <a:spAutoFit/>
          </a:bodyPr>
          <a:lstStyle/>
          <a:p>
            <a:pPr marL="0" marR="0">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 </a:t>
            </a:r>
            <a:r>
              <a:rPr lang="en-US" sz="16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only </a:t>
            </a: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have to believe and doubt not to get the answer or the result of what you say </a:t>
            </a:r>
          </a:p>
          <a:p>
            <a:pPr marL="0" marR="0">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to come to pass!</a:t>
            </a:r>
          </a:p>
        </p:txBody>
      </p:sp>
      <p:sp>
        <p:nvSpPr>
          <p:cNvPr id="3" name="TextBox 2">
            <a:extLst>
              <a:ext uri="{FF2B5EF4-FFF2-40B4-BE49-F238E27FC236}">
                <a16:creationId xmlns:a16="http://schemas.microsoft.com/office/drawing/2014/main" id="{134E475E-6C25-E917-F937-0F57F1786B5B}"/>
              </a:ext>
            </a:extLst>
          </p:cNvPr>
          <p:cNvSpPr txBox="1"/>
          <p:nvPr/>
        </p:nvSpPr>
        <p:spPr>
          <a:xfrm>
            <a:off x="1600200" y="2590800"/>
            <a:ext cx="6172200" cy="971292"/>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Did Jesus stop and do medical research before healing the sick – and say, come back in a few weeks and we’ll have the results for you?</a:t>
            </a:r>
          </a:p>
        </p:txBody>
      </p:sp>
      <p:sp>
        <p:nvSpPr>
          <p:cNvPr id="4" name="TextBox 3">
            <a:extLst>
              <a:ext uri="{FF2B5EF4-FFF2-40B4-BE49-F238E27FC236}">
                <a16:creationId xmlns:a16="http://schemas.microsoft.com/office/drawing/2014/main" id="{1EA330C3-F255-E2BA-7127-E93F2F3498B0}"/>
              </a:ext>
            </a:extLst>
          </p:cNvPr>
          <p:cNvSpPr txBox="1"/>
          <p:nvPr/>
        </p:nvSpPr>
        <p:spPr>
          <a:xfrm>
            <a:off x="1638144" y="3720909"/>
            <a:ext cx="6172200" cy="873765"/>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While Jesus was on the earth, he operated as a man – he didn’t have his heavenly abilities at this point even though he was still fully God</a:t>
            </a:r>
          </a:p>
        </p:txBody>
      </p:sp>
      <p:sp>
        <p:nvSpPr>
          <p:cNvPr id="6" name="TextBox 5">
            <a:extLst>
              <a:ext uri="{FF2B5EF4-FFF2-40B4-BE49-F238E27FC236}">
                <a16:creationId xmlns:a16="http://schemas.microsoft.com/office/drawing/2014/main" id="{A0C65EB4-8E97-37A8-5981-6FA854BACB74}"/>
              </a:ext>
            </a:extLst>
          </p:cNvPr>
          <p:cNvSpPr txBox="1"/>
          <p:nvPr/>
        </p:nvSpPr>
        <p:spPr>
          <a:xfrm>
            <a:off x="1638144" y="4766554"/>
            <a:ext cx="6172200" cy="674928"/>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Jesus always spoke the desired end result when using his faith – and that’s what you should do as well.</a:t>
            </a:r>
          </a:p>
        </p:txBody>
      </p:sp>
      <p:sp>
        <p:nvSpPr>
          <p:cNvPr id="8" name="TextBox 7">
            <a:extLst>
              <a:ext uri="{FF2B5EF4-FFF2-40B4-BE49-F238E27FC236}">
                <a16:creationId xmlns:a16="http://schemas.microsoft.com/office/drawing/2014/main" id="{206B47C0-6650-4205-E547-2B322124CD02}"/>
              </a:ext>
            </a:extLst>
          </p:cNvPr>
          <p:cNvSpPr txBox="1"/>
          <p:nvPr/>
        </p:nvSpPr>
        <p:spPr>
          <a:xfrm>
            <a:off x="1701904" y="1848196"/>
            <a:ext cx="6172200" cy="610295"/>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6"/>
                </a:solidFill>
                <a:effectLst/>
                <a:latin typeface="Aptos" panose="020B0004020202020204" pitchFamily="34" charset="0"/>
                <a:ea typeface="Times New Roman" panose="02020603050405020304" pitchFamily="18" charset="0"/>
                <a:cs typeface="Times New Roman" panose="02020603050405020304" pitchFamily="18" charset="0"/>
              </a:rPr>
              <a:t>If you look at the natural circumstances and try to figure things out with your mind – doubt will come and hinder your faith</a:t>
            </a:r>
          </a:p>
        </p:txBody>
      </p:sp>
    </p:spTree>
    <p:extLst>
      <p:ext uri="{BB962C8B-B14F-4D97-AF65-F5344CB8AC3E}">
        <p14:creationId xmlns:p14="http://schemas.microsoft.com/office/powerpoint/2010/main" val="297094604"/>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C5225-5C2A-99C9-4CE3-47266025E74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C5BAD62-6D6E-7256-839D-03FC3F9AF147}"/>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pic>
        <p:nvPicPr>
          <p:cNvPr id="7" name="Picture 6" descr="Amazon.com : Church Pulpit with Hollow Cross Design,Led Acrylic Church  Podium with Wheels&amp; Vertical Reading Platform, 46”Transparent Lecterns for  ...">
            <a:extLst>
              <a:ext uri="{FF2B5EF4-FFF2-40B4-BE49-F238E27FC236}">
                <a16:creationId xmlns:a16="http://schemas.microsoft.com/office/drawing/2014/main" id="{9CC9F333-4B4C-DD8C-2738-B96F0E84B8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026" y="2025544"/>
            <a:ext cx="1254125" cy="1254125"/>
          </a:xfrm>
          <a:prstGeom prst="rect">
            <a:avLst/>
          </a:prstGeom>
          <a:noFill/>
          <a:ln>
            <a:noFill/>
          </a:ln>
        </p:spPr>
      </p:pic>
      <p:sp>
        <p:nvSpPr>
          <p:cNvPr id="9" name="TextBox 8">
            <a:extLst>
              <a:ext uri="{FF2B5EF4-FFF2-40B4-BE49-F238E27FC236}">
                <a16:creationId xmlns:a16="http://schemas.microsoft.com/office/drawing/2014/main" id="{CCA61A5C-D5C9-00E1-5EA2-EA78809367AF}"/>
              </a:ext>
            </a:extLst>
          </p:cNvPr>
          <p:cNvSpPr txBox="1"/>
          <p:nvPr/>
        </p:nvSpPr>
        <p:spPr>
          <a:xfrm>
            <a:off x="609600" y="3200400"/>
            <a:ext cx="4495800" cy="2898870"/>
          </a:xfrm>
          <a:prstGeom prst="rect">
            <a:avLst/>
          </a:prstGeom>
          <a:noFill/>
        </p:spPr>
        <p:txBody>
          <a:bodyPr wrap="square">
            <a:spAutoFit/>
          </a:bodyPr>
          <a:lstStyle/>
          <a:p>
            <a:pPr marL="0" marR="0" algn="l">
              <a:lnSpc>
                <a:spcPct val="107000"/>
              </a:lnSpc>
              <a:spcAft>
                <a:spcPts val="800"/>
              </a:spcAft>
            </a:pPr>
            <a:r>
              <a:rPr lang="en-US" sz="2800" b="1" kern="100" baseline="300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Romans 10:14</a:t>
            </a:r>
          </a:p>
          <a:p>
            <a:pPr marL="0" marR="0" algn="l">
              <a:lnSpc>
                <a:spcPct val="107000"/>
              </a:lnSpc>
              <a:spcAft>
                <a:spcPts val="800"/>
              </a:spcAft>
            </a:pPr>
            <a:r>
              <a:rPr lang="en-US" sz="20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a:t>
            </a: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How then shall they call on him in whom they have not believed? and how shall they believe in him of whom they have not heard? and how shall they hear without a preacher?</a:t>
            </a:r>
          </a:p>
          <a:p>
            <a:pPr marL="0" marR="0" algn="l">
              <a:lnSpc>
                <a:spcPct val="107000"/>
              </a:lnSpc>
              <a:spcAft>
                <a:spcPts val="800"/>
              </a:spcAft>
            </a:pPr>
            <a:r>
              <a:rPr lang="en-US" sz="20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a:t>
            </a: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So then faith cometh by hearing, and hearing by the word of God.</a:t>
            </a:r>
          </a:p>
        </p:txBody>
      </p:sp>
      <p:sp>
        <p:nvSpPr>
          <p:cNvPr id="11" name="TextBox 10">
            <a:extLst>
              <a:ext uri="{FF2B5EF4-FFF2-40B4-BE49-F238E27FC236}">
                <a16:creationId xmlns:a16="http://schemas.microsoft.com/office/drawing/2014/main" id="{AACD1C9F-D6AF-CFC0-F3E6-3C4402CFC1F9}"/>
              </a:ext>
            </a:extLst>
          </p:cNvPr>
          <p:cNvSpPr txBox="1"/>
          <p:nvPr/>
        </p:nvSpPr>
        <p:spPr>
          <a:xfrm>
            <a:off x="685800" y="936628"/>
            <a:ext cx="6172200" cy="1069011"/>
          </a:xfrm>
          <a:prstGeom prst="rect">
            <a:avLst/>
          </a:prstGeom>
          <a:noFill/>
        </p:spPr>
        <p:txBody>
          <a:bodyPr wrap="square">
            <a:spAutoFit/>
          </a:bodyPr>
          <a:lstStyle/>
          <a:p>
            <a:pPr marL="0" marR="0" algn="l">
              <a:lnSpc>
                <a:spcPct val="107000"/>
              </a:lnSpc>
              <a:spcBef>
                <a:spcPts val="400"/>
              </a:spcBef>
              <a:spcAft>
                <a:spcPts val="200"/>
              </a:spcAft>
            </a:pP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Your faith will never rise above the level of Word that you receive – </a:t>
            </a: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Romans 10:17 </a:t>
            </a: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Faith comes by hearing</a:t>
            </a:r>
          </a:p>
        </p:txBody>
      </p:sp>
      <p:sp>
        <p:nvSpPr>
          <p:cNvPr id="13" name="TextBox 12">
            <a:extLst>
              <a:ext uri="{FF2B5EF4-FFF2-40B4-BE49-F238E27FC236}">
                <a16:creationId xmlns:a16="http://schemas.microsoft.com/office/drawing/2014/main" id="{4FB780E3-1851-8529-4DDF-5B9A03E1B5EB}"/>
              </a:ext>
            </a:extLst>
          </p:cNvPr>
          <p:cNvSpPr txBox="1"/>
          <p:nvPr/>
        </p:nvSpPr>
        <p:spPr>
          <a:xfrm>
            <a:off x="5410200" y="1730290"/>
            <a:ext cx="3124200" cy="4343177"/>
          </a:xfrm>
          <a:prstGeom prst="rect">
            <a:avLst/>
          </a:prstGeom>
          <a:noFill/>
        </p:spPr>
        <p:txBody>
          <a:bodyPr wrap="square">
            <a:spAutoFit/>
          </a:bodyPr>
          <a:lstStyle/>
          <a:p>
            <a:pPr marL="0" marR="0">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If you believe on Jesus, you will do the works he did and greater works than him also</a:t>
            </a:r>
          </a:p>
          <a:p>
            <a:pPr marL="0" marR="0">
              <a:lnSpc>
                <a:spcPct val="107000"/>
              </a:lnSpc>
              <a:spcBef>
                <a:spcPts val="400"/>
              </a:spcBef>
              <a:spcAft>
                <a:spcPts val="200"/>
              </a:spcAft>
            </a:pPr>
            <a:endPar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12 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Verily, verily, I say unto you, He that believeth on me, the works that I do shall he do also; and greater works than these shall he do; because I go unto my Father.</a:t>
            </a:r>
          </a:p>
          <a:p>
            <a:pPr marL="0" marR="0">
              <a:lnSpc>
                <a:spcPct val="107000"/>
              </a:lnSpc>
              <a:spcAft>
                <a:spcPts val="800"/>
              </a:spcAft>
            </a:pP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6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Often-times we hear or read about the miracles that Jesus did, we don’t stop to acknowledge and identify the very nature of what they were.</a:t>
            </a:r>
          </a:p>
        </p:txBody>
      </p:sp>
    </p:spTree>
    <p:extLst>
      <p:ext uri="{BB962C8B-B14F-4D97-AF65-F5344CB8AC3E}">
        <p14:creationId xmlns:p14="http://schemas.microsoft.com/office/powerpoint/2010/main" val="1998814179"/>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AD6C5-1FEF-68CE-261C-A778CFA3320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3D8A3D9-9B40-15A2-AA8B-9E95954940E1}"/>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9" name="TextBox 8">
            <a:extLst>
              <a:ext uri="{FF2B5EF4-FFF2-40B4-BE49-F238E27FC236}">
                <a16:creationId xmlns:a16="http://schemas.microsoft.com/office/drawing/2014/main" id="{E4602682-0406-3DA0-2DF7-1785C65BBF6A}"/>
              </a:ext>
            </a:extLst>
          </p:cNvPr>
          <p:cNvSpPr txBox="1"/>
          <p:nvPr/>
        </p:nvSpPr>
        <p:spPr>
          <a:xfrm>
            <a:off x="609600" y="3200400"/>
            <a:ext cx="4495800" cy="3276666"/>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14:17-19</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they say unto him, We have here but five loaves, and two fishes.</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18 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He said, Bring them hither to me.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19 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commanded the multitude to sit down on the grass, and took the five loaves, and the two fishes, and looking up to heaven, he blessed, and brake, and gave the loaves to his disciples, and the disciples to the multitude.</a:t>
            </a:r>
          </a:p>
        </p:txBody>
      </p:sp>
      <p:sp>
        <p:nvSpPr>
          <p:cNvPr id="11" name="TextBox 10">
            <a:extLst>
              <a:ext uri="{FF2B5EF4-FFF2-40B4-BE49-F238E27FC236}">
                <a16:creationId xmlns:a16="http://schemas.microsoft.com/office/drawing/2014/main" id="{D1368AD4-F492-F3DD-CCB3-E391A85A6BAF}"/>
              </a:ext>
            </a:extLst>
          </p:cNvPr>
          <p:cNvSpPr txBox="1"/>
          <p:nvPr/>
        </p:nvSpPr>
        <p:spPr>
          <a:xfrm>
            <a:off x="685800" y="936628"/>
            <a:ext cx="6781800" cy="315023"/>
          </a:xfrm>
          <a:prstGeom prst="rect">
            <a:avLst/>
          </a:prstGeom>
          <a:noFill/>
        </p:spPr>
        <p:txBody>
          <a:bodyPr wrap="square">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Matter Replication: Jesus replicated more loaves and fish with his words</a:t>
            </a:r>
          </a:p>
        </p:txBody>
      </p:sp>
      <p:pic>
        <p:nvPicPr>
          <p:cNvPr id="2" name="Picture 1" descr="Multiplication of Loaves a Miracle or Just a Lesson in Sharing? – Defenders  of the Catholic Faith">
            <a:extLst>
              <a:ext uri="{FF2B5EF4-FFF2-40B4-BE49-F238E27FC236}">
                <a16:creationId xmlns:a16="http://schemas.microsoft.com/office/drawing/2014/main" id="{17A5AEA1-055A-711D-A00D-DA7D2663FF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1567"/>
            <a:ext cx="2133600" cy="1598067"/>
          </a:xfrm>
          <a:prstGeom prst="rect">
            <a:avLst/>
          </a:prstGeom>
          <a:noFill/>
          <a:ln>
            <a:noFill/>
          </a:ln>
        </p:spPr>
      </p:pic>
      <p:pic>
        <p:nvPicPr>
          <p:cNvPr id="3074" name="Picture 2" descr="Where Does The Expression 'Breaking Bread' Come From?">
            <a:extLst>
              <a:ext uri="{FF2B5EF4-FFF2-40B4-BE49-F238E27FC236}">
                <a16:creationId xmlns:a16="http://schemas.microsoft.com/office/drawing/2014/main" id="{712064B4-F303-333E-3F08-A5D6D70CF1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1" y="1411567"/>
            <a:ext cx="838199" cy="4720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ome healthy fish have bacteria in their brains">
            <a:extLst>
              <a:ext uri="{FF2B5EF4-FFF2-40B4-BE49-F238E27FC236}">
                <a16:creationId xmlns:a16="http://schemas.microsoft.com/office/drawing/2014/main" id="{376496CB-2417-1F67-19F2-7AB6335861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4" y="2098846"/>
            <a:ext cx="1131792" cy="636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AC1DF3-D7FC-2582-A7DC-6095BD894E14}"/>
              </a:ext>
            </a:extLst>
          </p:cNvPr>
          <p:cNvSpPr txBox="1"/>
          <p:nvPr/>
        </p:nvSpPr>
        <p:spPr>
          <a:xfrm>
            <a:off x="5410202" y="3124200"/>
            <a:ext cx="3124198" cy="3139321"/>
          </a:xfrm>
          <a:prstGeom prst="rect">
            <a:avLst/>
          </a:prstGeom>
          <a:noFill/>
        </p:spPr>
        <p:txBody>
          <a:bodyPr wrap="square">
            <a:spAutoFit/>
          </a:bodyPr>
          <a:lstStyle/>
          <a:p>
            <a:pPr algn="l"/>
            <a:r>
              <a:rPr lang="en-US" sz="1100" b="0" i="0" u="none" strike="noStrike" baseline="30000" dirty="0">
                <a:solidFill>
                  <a:schemeClr val="accent6"/>
                </a:solidFill>
                <a:effectLst/>
                <a:latin typeface="Verdana" panose="020B0604030504040204" pitchFamily="34" charset="0"/>
                <a:hlinkClick r:id="rId5" tooltip="CLICK FOR MORE TRANSLATIONS of John 6:6- And Jesus went up into a mountain, and there he sat with his disciples.">
                  <a:extLst>
                    <a:ext uri="{A12FA001-AC4F-418D-AE19-62706E023703}">
                      <ahyp:hlinkClr xmlns:ahyp="http://schemas.microsoft.com/office/drawing/2018/hyperlinkcolor" val="tx"/>
                    </a:ext>
                  </a:extLst>
                </a:hlinkClick>
              </a:rPr>
              <a:t>3</a:t>
            </a:r>
            <a:r>
              <a:rPr lang="en-US" sz="1100" b="0" i="0" dirty="0">
                <a:solidFill>
                  <a:schemeClr val="accent6"/>
                </a:solidFill>
                <a:effectLst/>
                <a:latin typeface="Verdana" panose="020B0604030504040204" pitchFamily="34" charset="0"/>
              </a:rPr>
              <a:t>And Jesus went up into a mountain, and there he sat with his disciples. </a:t>
            </a:r>
            <a:r>
              <a:rPr lang="en-US" sz="1100" b="0" i="0" u="none" strike="noStrike" baseline="30000" dirty="0">
                <a:solidFill>
                  <a:schemeClr val="accent6"/>
                </a:solidFill>
                <a:effectLst/>
                <a:latin typeface="Verdana" panose="020B0604030504040204" pitchFamily="34" charset="0"/>
                <a:hlinkClick r:id="rId6" tooltip="CLICK FOR MORE TRANSLATIONS of John 6:6- And the passover, a feast of the Jews, was nigh.">
                  <a:extLst>
                    <a:ext uri="{A12FA001-AC4F-418D-AE19-62706E023703}">
                      <ahyp:hlinkClr xmlns:ahyp="http://schemas.microsoft.com/office/drawing/2018/hyperlinkcolor" val="tx"/>
                    </a:ext>
                  </a:extLst>
                </a:hlinkClick>
              </a:rPr>
              <a:t>4</a:t>
            </a:r>
            <a:r>
              <a:rPr lang="en-US" sz="1100" b="0" i="0" dirty="0">
                <a:solidFill>
                  <a:schemeClr val="accent6"/>
                </a:solidFill>
                <a:effectLst/>
                <a:latin typeface="Verdana" panose="020B0604030504040204" pitchFamily="34" charset="0"/>
              </a:rPr>
              <a:t>And the </a:t>
            </a:r>
            <a:r>
              <a:rPr lang="en-US" sz="1100" b="0" i="0" dirty="0" err="1">
                <a:solidFill>
                  <a:schemeClr val="accent6"/>
                </a:solidFill>
                <a:effectLst/>
                <a:latin typeface="Verdana" panose="020B0604030504040204" pitchFamily="34" charset="0"/>
              </a:rPr>
              <a:t>passover</a:t>
            </a:r>
            <a:r>
              <a:rPr lang="en-US" sz="1100" b="0" i="0" dirty="0">
                <a:solidFill>
                  <a:schemeClr val="accent6"/>
                </a:solidFill>
                <a:effectLst/>
                <a:latin typeface="Verdana" panose="020B0604030504040204" pitchFamily="34" charset="0"/>
              </a:rPr>
              <a:t>, a feast of the Jews, was nigh. </a:t>
            </a:r>
            <a:r>
              <a:rPr lang="en-US" sz="1100" b="0" i="0" u="none" strike="noStrike" baseline="30000" dirty="0">
                <a:solidFill>
                  <a:schemeClr val="accent6"/>
                </a:solidFill>
                <a:effectLst/>
                <a:latin typeface="Verdana" panose="020B0604030504040204" pitchFamily="34" charset="0"/>
                <a:hlinkClick r:id="rId7" tooltip="CLICK FOR MORE TRANSLATIONS of John 6:6- When Jesus then lifted up [his] eyes, and saw a great company come unto him, he saith unto Philip, Whence shall we buy bread, that these may eat?">
                  <a:extLst>
                    <a:ext uri="{A12FA001-AC4F-418D-AE19-62706E023703}">
                      <ahyp:hlinkClr xmlns:ahyp="http://schemas.microsoft.com/office/drawing/2018/hyperlinkcolor" val="tx"/>
                    </a:ext>
                  </a:extLst>
                </a:hlinkClick>
              </a:rPr>
              <a:t>5</a:t>
            </a:r>
            <a:r>
              <a:rPr lang="en-US" sz="1100" b="0" i="0" dirty="0">
                <a:solidFill>
                  <a:schemeClr val="accent6"/>
                </a:solidFill>
                <a:effectLst/>
                <a:latin typeface="Verdana" panose="020B0604030504040204" pitchFamily="34" charset="0"/>
              </a:rPr>
              <a:t>When Jesus then lifted up </a:t>
            </a:r>
            <a:r>
              <a:rPr lang="en-US" sz="1100" b="0" i="1" dirty="0">
                <a:solidFill>
                  <a:schemeClr val="accent6"/>
                </a:solidFill>
                <a:effectLst/>
                <a:latin typeface="Verdana" panose="020B0604030504040204" pitchFamily="34" charset="0"/>
              </a:rPr>
              <a:t>his</a:t>
            </a:r>
            <a:r>
              <a:rPr lang="en-US" sz="1100" b="0" i="0" dirty="0">
                <a:solidFill>
                  <a:schemeClr val="accent6"/>
                </a:solidFill>
                <a:effectLst/>
                <a:latin typeface="Verdana" panose="020B0604030504040204" pitchFamily="34" charset="0"/>
              </a:rPr>
              <a:t> eyes, and saw a great company come unto him, he saith unto Philip, Whence shall we buy bread, that these may eat? </a:t>
            </a:r>
            <a:r>
              <a:rPr lang="en-US" sz="1100" b="0" i="0" u="none" strike="noStrike" baseline="30000" dirty="0">
                <a:solidFill>
                  <a:schemeClr val="accent1">
                    <a:lumMod val="50000"/>
                  </a:schemeClr>
                </a:solidFill>
                <a:effectLst/>
                <a:latin typeface="Verdana" panose="020B0604030504040204" pitchFamily="34" charset="0"/>
                <a:hlinkClick r:id="rId8" tooltip="CLICK FOR MORE TRANSLATIONS of John 6:6- And this he said to prove him: for he himself knew what he would do.">
                  <a:extLst>
                    <a:ext uri="{A12FA001-AC4F-418D-AE19-62706E023703}">
                      <ahyp:hlinkClr xmlns:ahyp="http://schemas.microsoft.com/office/drawing/2018/hyperlinkcolor" val="tx"/>
                    </a:ext>
                  </a:extLst>
                </a:hlinkClick>
              </a:rPr>
              <a:t>6</a:t>
            </a:r>
            <a:r>
              <a:rPr lang="en-US" sz="1100" b="1" i="0" dirty="0">
                <a:solidFill>
                  <a:schemeClr val="accent1">
                    <a:lumMod val="50000"/>
                  </a:schemeClr>
                </a:solidFill>
                <a:effectLst/>
                <a:latin typeface="Verdana" panose="020B0604030504040204" pitchFamily="34" charset="0"/>
              </a:rPr>
              <a:t>And this he said to prove him: for he himself knew what he would do.</a:t>
            </a:r>
            <a:r>
              <a:rPr lang="en-US" sz="1100" b="0" i="0" dirty="0">
                <a:solidFill>
                  <a:schemeClr val="accent1">
                    <a:lumMod val="50000"/>
                  </a:schemeClr>
                </a:solidFill>
                <a:effectLst/>
                <a:latin typeface="Verdana" panose="020B0604030504040204" pitchFamily="34" charset="0"/>
              </a:rPr>
              <a:t> </a:t>
            </a:r>
            <a:r>
              <a:rPr lang="en-US" sz="1100" b="0" i="0" u="none" strike="noStrike" baseline="30000" dirty="0">
                <a:solidFill>
                  <a:srgbClr val="999999"/>
                </a:solidFill>
                <a:effectLst/>
                <a:latin typeface="Verdana" panose="020B0604030504040204" pitchFamily="34" charset="0"/>
                <a:hlinkClick r:id="rId9" tooltip="CLICK FOR MORE TRANSLATIONS of John 6:6- Philip answered him, Two hundred pennyworth of bread is not sufficient for them, that every one of them may take a little."/>
              </a:rPr>
              <a:t>7</a:t>
            </a:r>
            <a:r>
              <a:rPr lang="en-US" sz="1100" b="0" i="0" dirty="0">
                <a:solidFill>
                  <a:schemeClr val="accent6"/>
                </a:solidFill>
                <a:effectLst/>
                <a:latin typeface="Verdana" panose="020B0604030504040204" pitchFamily="34" charset="0"/>
              </a:rPr>
              <a:t>Philip answered him, Two hundred pennyworth of bread is not sufficient for them, that every one of them may take a little. </a:t>
            </a:r>
            <a:r>
              <a:rPr lang="en-US" sz="1100" b="0" i="0" u="none" strike="noStrike" baseline="30000" dirty="0">
                <a:solidFill>
                  <a:schemeClr val="accent6"/>
                </a:solidFill>
                <a:effectLst/>
                <a:latin typeface="Verdana" panose="020B0604030504040204" pitchFamily="34" charset="0"/>
                <a:hlinkClick r:id="rId10" tooltip="CLICK FOR MORE TRANSLATIONS of John 6:6- One of his disciples, Andrew, Simon Peter's brother, saith unto him,">
                  <a:extLst>
                    <a:ext uri="{A12FA001-AC4F-418D-AE19-62706E023703}">
                      <ahyp:hlinkClr xmlns:ahyp="http://schemas.microsoft.com/office/drawing/2018/hyperlinkcolor" val="tx"/>
                    </a:ext>
                  </a:extLst>
                </a:hlinkClick>
              </a:rPr>
              <a:t>8</a:t>
            </a:r>
            <a:r>
              <a:rPr lang="en-US" sz="1100" b="0" i="0" dirty="0">
                <a:solidFill>
                  <a:schemeClr val="accent6"/>
                </a:solidFill>
                <a:effectLst/>
                <a:latin typeface="Verdana" panose="020B0604030504040204" pitchFamily="34" charset="0"/>
              </a:rPr>
              <a:t>One of his disciples, Andrew, Simon Peter's brother, saith unto him, </a:t>
            </a:r>
            <a:r>
              <a:rPr lang="en-US" sz="1100" b="0" i="0" u="none" strike="noStrike" baseline="30000" dirty="0">
                <a:solidFill>
                  <a:schemeClr val="accent6"/>
                </a:solidFill>
                <a:effectLst/>
                <a:latin typeface="Verdana" panose="020B0604030504040204" pitchFamily="34" charset="0"/>
                <a:hlinkClick r:id="rId11" tooltip="CLICK FOR MORE TRANSLATIONS of John 6:6- There is a lad here, which hath five barley loaves, and two small fishes: but what are they among so many?">
                  <a:extLst>
                    <a:ext uri="{A12FA001-AC4F-418D-AE19-62706E023703}">
                      <ahyp:hlinkClr xmlns:ahyp="http://schemas.microsoft.com/office/drawing/2018/hyperlinkcolor" val="tx"/>
                    </a:ext>
                  </a:extLst>
                </a:hlinkClick>
              </a:rPr>
              <a:t>9</a:t>
            </a:r>
            <a:r>
              <a:rPr lang="en-US" sz="1100" b="0" i="0" dirty="0">
                <a:solidFill>
                  <a:schemeClr val="accent6"/>
                </a:solidFill>
                <a:effectLst/>
                <a:latin typeface="Verdana" panose="020B0604030504040204" pitchFamily="34" charset="0"/>
              </a:rPr>
              <a:t>There is a lad here, which hath five barley loaves, and two small fishes: but what are they among so many?</a:t>
            </a:r>
            <a:endParaRPr lang="en-US" sz="1100" dirty="0">
              <a:solidFill>
                <a:schemeClr val="accent6"/>
              </a:solidFill>
            </a:endParaRPr>
          </a:p>
        </p:txBody>
      </p:sp>
      <p:sp>
        <p:nvSpPr>
          <p:cNvPr id="7" name="TextBox 6">
            <a:extLst>
              <a:ext uri="{FF2B5EF4-FFF2-40B4-BE49-F238E27FC236}">
                <a16:creationId xmlns:a16="http://schemas.microsoft.com/office/drawing/2014/main" id="{E65472E2-53E0-289E-6452-5CE2DAD51F1A}"/>
              </a:ext>
            </a:extLst>
          </p:cNvPr>
          <p:cNvSpPr txBox="1"/>
          <p:nvPr/>
        </p:nvSpPr>
        <p:spPr>
          <a:xfrm>
            <a:off x="5334000" y="2787836"/>
            <a:ext cx="1066798" cy="283154"/>
          </a:xfrm>
          <a:prstGeom prst="rect">
            <a:avLst/>
          </a:prstGeom>
          <a:noFill/>
        </p:spPr>
        <p:txBody>
          <a:bodyPr wrap="square">
            <a:spAutoFit/>
          </a:bodyPr>
          <a:lstStyle/>
          <a:p>
            <a:pPr algn="l">
              <a:lnSpc>
                <a:spcPct val="107000"/>
              </a:lnSpc>
              <a:spcBef>
                <a:spcPts val="400"/>
              </a:spcBef>
              <a:spcAft>
                <a:spcPts val="200"/>
              </a:spcAft>
            </a:pPr>
            <a:r>
              <a:rPr lang="en-US" sz="1200" b="1" kern="100" dirty="0">
                <a:solidFill>
                  <a:schemeClr val="accent2"/>
                </a:solidFill>
                <a:latin typeface="Aptos" panose="020B0004020202020204" pitchFamily="34" charset="0"/>
                <a:cs typeface="Times New Roman" panose="02020603050405020304" pitchFamily="18" charset="0"/>
              </a:rPr>
              <a:t>John 6:6</a:t>
            </a:r>
          </a:p>
        </p:txBody>
      </p:sp>
      <p:sp>
        <p:nvSpPr>
          <p:cNvPr id="10" name="TextBox 9">
            <a:extLst>
              <a:ext uri="{FF2B5EF4-FFF2-40B4-BE49-F238E27FC236}">
                <a16:creationId xmlns:a16="http://schemas.microsoft.com/office/drawing/2014/main" id="{329C1D64-9347-4820-90EB-9E656DDE9949}"/>
              </a:ext>
            </a:extLst>
          </p:cNvPr>
          <p:cNvSpPr txBox="1"/>
          <p:nvPr/>
        </p:nvSpPr>
        <p:spPr>
          <a:xfrm>
            <a:off x="5297922" y="1395028"/>
            <a:ext cx="3221567" cy="584775"/>
          </a:xfrm>
          <a:prstGeom prst="rect">
            <a:avLst/>
          </a:prstGeom>
          <a:noFill/>
        </p:spPr>
        <p:txBody>
          <a:bodyPr wrap="square">
            <a:spAutoFit/>
          </a:bodyPr>
          <a:lstStyle/>
          <a:p>
            <a:pPr algn="l"/>
            <a:r>
              <a:rPr lang="en-US" sz="1600" b="1" i="0" dirty="0">
                <a:solidFill>
                  <a:schemeClr val="accent1">
                    <a:lumMod val="50000"/>
                  </a:schemeClr>
                </a:solidFill>
                <a:effectLst/>
                <a:latin typeface="Verdana" panose="020B0604030504040204" pitchFamily="34" charset="0"/>
              </a:rPr>
              <a:t>For he himself knew what he would do.</a:t>
            </a:r>
            <a:r>
              <a:rPr lang="en-US" sz="1600" b="0" i="0" dirty="0">
                <a:solidFill>
                  <a:schemeClr val="accent1">
                    <a:lumMod val="50000"/>
                  </a:schemeClr>
                </a:solidFill>
                <a:effectLst/>
                <a:latin typeface="Verdana" panose="020B0604030504040204" pitchFamily="34" charset="0"/>
              </a:rPr>
              <a:t> </a:t>
            </a:r>
            <a:endParaRPr lang="en-US" sz="1600" dirty="0"/>
          </a:p>
        </p:txBody>
      </p:sp>
      <p:pic>
        <p:nvPicPr>
          <p:cNvPr id="12" name="Picture 6" descr="Some healthy fish have bacteria in their brains">
            <a:extLst>
              <a:ext uri="{FF2B5EF4-FFF2-40B4-BE49-F238E27FC236}">
                <a16:creationId xmlns:a16="http://schemas.microsoft.com/office/drawing/2014/main" id="{C35203F9-65DC-5A03-80FF-A9720348CE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5539" y="2123180"/>
            <a:ext cx="1131792" cy="6366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here Does The Expression 'Breaking Bread' Come From?">
            <a:extLst>
              <a:ext uri="{FF2B5EF4-FFF2-40B4-BE49-F238E27FC236}">
                <a16:creationId xmlns:a16="http://schemas.microsoft.com/office/drawing/2014/main" id="{37958D01-6031-26CA-27DB-E960A4784F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1" y="1989991"/>
            <a:ext cx="838199" cy="4720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Where Does The Expression 'Breaking Bread' Come From?">
            <a:extLst>
              <a:ext uri="{FF2B5EF4-FFF2-40B4-BE49-F238E27FC236}">
                <a16:creationId xmlns:a16="http://schemas.microsoft.com/office/drawing/2014/main" id="{7BA104F9-03C6-8BDE-D349-3F0CBEAE9E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551801"/>
            <a:ext cx="838199" cy="4720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Where Does The Expression 'Breaking Bread' Come From?">
            <a:extLst>
              <a:ext uri="{FF2B5EF4-FFF2-40B4-BE49-F238E27FC236}">
                <a16:creationId xmlns:a16="http://schemas.microsoft.com/office/drawing/2014/main" id="{0FC850BC-FDF1-79BD-1820-D610D66042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1936" y="1408309"/>
            <a:ext cx="838199" cy="4720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here Does The Expression 'Breaking Bread' Come From?">
            <a:extLst>
              <a:ext uri="{FF2B5EF4-FFF2-40B4-BE49-F238E27FC236}">
                <a16:creationId xmlns:a16="http://schemas.microsoft.com/office/drawing/2014/main" id="{AA21956D-0AF6-B963-459B-3E03B5CE4C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1937" y="1990003"/>
            <a:ext cx="838199" cy="47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822185"/>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24830-3CA1-984E-6BC2-1F9C886BCAF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D885687-429A-E3AF-2C13-A634D55C7110}"/>
              </a:ext>
            </a:extLst>
          </p:cNvPr>
          <p:cNvSpPr txBox="1"/>
          <p:nvPr/>
        </p:nvSpPr>
        <p:spPr>
          <a:xfrm>
            <a:off x="152400" y="282321"/>
            <a:ext cx="8534400" cy="584775"/>
          </a:xfrm>
          <a:prstGeom prst="rect">
            <a:avLst/>
          </a:prstGeom>
          <a:noFill/>
        </p:spPr>
        <p:txBody>
          <a:bodyPr wrap="square" rtlCol="0">
            <a:spAutoFit/>
          </a:bodyPr>
          <a:lstStyle/>
          <a:p>
            <a:pPr algn="ctr"/>
            <a:r>
              <a:rPr lang="en-US" sz="3200" b="1" dirty="0">
                <a:solidFill>
                  <a:srgbClr val="FFFF00"/>
                </a:solidFill>
                <a:latin typeface="Bookman Old Style" panose="02050604050505020204" pitchFamily="18" charset="0"/>
              </a:rPr>
              <a:t>Applied Faith: The More you know</a:t>
            </a:r>
          </a:p>
        </p:txBody>
      </p:sp>
      <p:sp>
        <p:nvSpPr>
          <p:cNvPr id="9" name="TextBox 8">
            <a:extLst>
              <a:ext uri="{FF2B5EF4-FFF2-40B4-BE49-F238E27FC236}">
                <a16:creationId xmlns:a16="http://schemas.microsoft.com/office/drawing/2014/main" id="{88450F4A-AED1-0246-7DD8-C37E7FB25875}"/>
              </a:ext>
            </a:extLst>
          </p:cNvPr>
          <p:cNvSpPr txBox="1"/>
          <p:nvPr/>
        </p:nvSpPr>
        <p:spPr>
          <a:xfrm>
            <a:off x="669316" y="1447800"/>
            <a:ext cx="3674084" cy="4772332"/>
          </a:xfrm>
          <a:prstGeom prst="rect">
            <a:avLst/>
          </a:prstGeom>
          <a:noFill/>
        </p:spPr>
        <p:txBody>
          <a:bodyPr wrap="square">
            <a:spAutoFit/>
          </a:bodyPr>
          <a:lstStyle/>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Matthew 15:29-39</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his disciples say unto him, Whence should we have so much bread in the wilderness, as to fill so great a multitude?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34 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Jesus saith unto them, How many loaves have ye? And they said, Seven, and a few little fishes.</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35 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commanded the multitude to sit down on the ground.</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36 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he took the seven loaves and the fishes, and gave thanks, and brake them, and gave to his disciples, and the disciples to the multitude.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37 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they did all eat, and were filled: and they took up of the broken meat that was left seven baskets full.</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they that did eat were four thousand men, beside women and children.</a:t>
            </a:r>
          </a:p>
        </p:txBody>
      </p:sp>
      <p:sp>
        <p:nvSpPr>
          <p:cNvPr id="11" name="TextBox 10">
            <a:extLst>
              <a:ext uri="{FF2B5EF4-FFF2-40B4-BE49-F238E27FC236}">
                <a16:creationId xmlns:a16="http://schemas.microsoft.com/office/drawing/2014/main" id="{B54C9714-1C99-A7DB-51E7-3212AC6EFCC6}"/>
              </a:ext>
            </a:extLst>
          </p:cNvPr>
          <p:cNvSpPr txBox="1"/>
          <p:nvPr/>
        </p:nvSpPr>
        <p:spPr>
          <a:xfrm>
            <a:off x="685800" y="936628"/>
            <a:ext cx="6781800" cy="378565"/>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 second time Jesus Replicates matter with his words</a:t>
            </a:r>
          </a:p>
        </p:txBody>
      </p:sp>
      <p:pic>
        <p:nvPicPr>
          <p:cNvPr id="3" name="Picture 2" descr="10+ Jesus Turns Water Into Wine Stock Photos, Pictures &amp; Royalty-Free  Images - iStock">
            <a:extLst>
              <a:ext uri="{FF2B5EF4-FFF2-40B4-BE49-F238E27FC236}">
                <a16:creationId xmlns:a16="http://schemas.microsoft.com/office/drawing/2014/main" id="{FD736CD9-53CF-295A-88BC-6BEAA7C2323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369105"/>
            <a:ext cx="1833245" cy="1296388"/>
          </a:xfrm>
          <a:prstGeom prst="rect">
            <a:avLst/>
          </a:prstGeom>
          <a:noFill/>
          <a:ln>
            <a:noFill/>
          </a:ln>
        </p:spPr>
      </p:pic>
      <p:sp>
        <p:nvSpPr>
          <p:cNvPr id="6" name="TextBox 5">
            <a:extLst>
              <a:ext uri="{FF2B5EF4-FFF2-40B4-BE49-F238E27FC236}">
                <a16:creationId xmlns:a16="http://schemas.microsoft.com/office/drawing/2014/main" id="{21808039-FC51-E2B6-933B-1B035CADB24A}"/>
              </a:ext>
            </a:extLst>
          </p:cNvPr>
          <p:cNvSpPr txBox="1"/>
          <p:nvPr/>
        </p:nvSpPr>
        <p:spPr>
          <a:xfrm>
            <a:off x="4419600" y="2819400"/>
            <a:ext cx="4419600" cy="3337965"/>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This is the best sermon – whatever he says, do it!</a:t>
            </a:r>
          </a:p>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2:1-5</a:t>
            </a:r>
          </a:p>
          <a:p>
            <a:pPr marL="0" marR="0" algn="l">
              <a:lnSpc>
                <a:spcPct val="107000"/>
              </a:lnSpc>
              <a:spcAft>
                <a:spcPts val="800"/>
              </a:spcAft>
            </a:pPr>
            <a:r>
              <a:rPr lang="en-US" sz="14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 third day there was a marriage in Cana of Galilee; and the mother of Jesus was there: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both Jesus was called, and his disciples, to the marriage.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when they wanted wine, the mother of Jesus saith unto him, They have no wine.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Jesus saith unto her, Woman, what have I to do with thee? mine hour is not yet come.</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His mother saith unto the servants, Whatsoever he saith unto you, do it.</a:t>
            </a:r>
          </a:p>
        </p:txBody>
      </p:sp>
      <p:sp>
        <p:nvSpPr>
          <p:cNvPr id="8" name="TextBox 7">
            <a:extLst>
              <a:ext uri="{FF2B5EF4-FFF2-40B4-BE49-F238E27FC236}">
                <a16:creationId xmlns:a16="http://schemas.microsoft.com/office/drawing/2014/main" id="{79B8102E-5D3D-4D74-9EBA-20462E4AFBDA}"/>
              </a:ext>
            </a:extLst>
          </p:cNvPr>
          <p:cNvSpPr txBox="1"/>
          <p:nvPr/>
        </p:nvSpPr>
        <p:spPr>
          <a:xfrm>
            <a:off x="6639042" y="1348958"/>
            <a:ext cx="2057400" cy="873765"/>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Jesus transforms one kind of matter into another kind</a:t>
            </a:r>
          </a:p>
        </p:txBody>
      </p:sp>
    </p:spTree>
    <p:extLst>
      <p:ext uri="{BB962C8B-B14F-4D97-AF65-F5344CB8AC3E}">
        <p14:creationId xmlns:p14="http://schemas.microsoft.com/office/powerpoint/2010/main" val="182860876"/>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1708</TotalTime>
  <Words>2912</Words>
  <Application>Microsoft Office PowerPoint</Application>
  <PresentationFormat>On-screen Show (4:3)</PresentationFormat>
  <Paragraphs>157</Paragraphs>
  <Slides>16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Algerian</vt:lpstr>
      <vt:lpstr>Cascadia Mono</vt:lpstr>
      <vt:lpstr>Times New Roman</vt:lpstr>
      <vt:lpstr>Verdana</vt:lpstr>
      <vt:lpstr>Cooper Black</vt:lpstr>
      <vt:lpstr>Bookman Old Style</vt:lpstr>
      <vt:lpstr>Trebuchet MS</vt:lpstr>
      <vt:lpstr>Arial</vt:lpstr>
      <vt:lpstr>Calibri</vt:lpstr>
      <vt:lpstr>Tahoma</vt:lpstr>
      <vt:lpstr>Aptos</vt:lpstr>
      <vt:lpstr>ArgosContour</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822</cp:revision>
  <cp:lastPrinted>2016-03-16T15:34:38Z</cp:lastPrinted>
  <dcterms:created xsi:type="dcterms:W3CDTF">2013-07-15T18:37:31Z</dcterms:created>
  <dcterms:modified xsi:type="dcterms:W3CDTF">2024-12-08T15:33:40Z</dcterms:modified>
</cp:coreProperties>
</file>