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4">
  <p:sldMasterIdLst>
    <p:sldMasterId id="2147483648" r:id="rId1"/>
  </p:sldMasterIdLst>
  <p:notesMasterIdLst>
    <p:notesMasterId r:id="rId25"/>
  </p:notesMasterIdLst>
  <p:sldIdLst>
    <p:sldId id="258" r:id="rId2"/>
    <p:sldId id="256" r:id="rId3"/>
    <p:sldId id="340" r:id="rId4"/>
    <p:sldId id="339" r:id="rId5"/>
    <p:sldId id="338" r:id="rId6"/>
    <p:sldId id="341" r:id="rId7"/>
    <p:sldId id="342" r:id="rId8"/>
    <p:sldId id="343" r:id="rId9"/>
    <p:sldId id="344" r:id="rId10"/>
    <p:sldId id="345" r:id="rId11"/>
    <p:sldId id="346" r:id="rId12"/>
    <p:sldId id="356" r:id="rId13"/>
    <p:sldId id="357" r:id="rId14"/>
    <p:sldId id="358" r:id="rId15"/>
    <p:sldId id="349" r:id="rId16"/>
    <p:sldId id="355" r:id="rId17"/>
    <p:sldId id="354" r:id="rId18"/>
    <p:sldId id="353" r:id="rId19"/>
    <p:sldId id="352" r:id="rId20"/>
    <p:sldId id="351" r:id="rId21"/>
    <p:sldId id="350" r:id="rId22"/>
    <p:sldId id="348" r:id="rId23"/>
    <p:sldId id="347" r:id="rId24"/>
  </p:sldIdLst>
  <p:sldSz cx="9144000" cy="6858000" type="screen4x3"/>
  <p:notesSz cx="7010400" cy="9296400"/>
  <p:embeddedFontLst>
    <p:embeddedFont>
      <p:font typeface="Algerian" panose="04020705040A02060702" pitchFamily="82" charset="0"/>
      <p:regular r:id="rId26"/>
    </p:embeddedFont>
    <p:embeddedFont>
      <p:font typeface="ArgosContour" panose="020B0604020202020204" charset="0"/>
      <p:regular r:id="rId27"/>
    </p:embeddedFont>
    <p:embeddedFont>
      <p:font typeface="Bookman Old Style" panose="02050604050505020204" pitchFamily="18" charset="0"/>
      <p:regular r:id="rId28"/>
      <p:bold r:id="rId29"/>
      <p:italic r:id="rId30"/>
      <p:boldItalic r:id="rId31"/>
    </p:embeddedFont>
    <p:embeddedFont>
      <p:font typeface="Cooper Black" panose="0208090404030B020404" pitchFamily="18" charset="0"/>
      <p:regular r:id="rId32"/>
    </p:embeddedFont>
    <p:embeddedFont>
      <p:font typeface="Tahoma" panose="020B0604030504040204" pitchFamily="34" charset="0"/>
      <p:regular r:id="rId33"/>
      <p:bold r:id="rId34"/>
    </p:embeddedFont>
    <p:embeddedFont>
      <p:font typeface="Trebuchet MS" panose="020B0603020202020204" pitchFamily="34" charset="0"/>
      <p:regular r:id="rId35"/>
      <p:bold r:id="rId36"/>
      <p:italic r:id="rId37"/>
      <p:boldItalic r:id="rId38"/>
    </p:embeddedFont>
  </p:embeddedFontLst>
  <p:defaultTextStyle>
    <a:defPPr>
      <a:defRPr lang="en-US"/>
    </a:defPPr>
    <a:lvl1pPr algn="ctr" rtl="0" fontAlgn="base">
      <a:spcBef>
        <a:spcPct val="0"/>
      </a:spcBef>
      <a:spcAft>
        <a:spcPct val="0"/>
      </a:spcAft>
      <a:defRPr sz="3600" kern="1200">
        <a:solidFill>
          <a:schemeClr val="tx2"/>
        </a:solidFill>
        <a:latin typeface="Cooper Black" pitchFamily="2" charset="0"/>
        <a:ea typeface="+mn-ea"/>
        <a:cs typeface="+mn-cs"/>
      </a:defRPr>
    </a:lvl1pPr>
    <a:lvl2pPr marL="457200" algn="ctr" rtl="0" fontAlgn="base">
      <a:spcBef>
        <a:spcPct val="0"/>
      </a:spcBef>
      <a:spcAft>
        <a:spcPct val="0"/>
      </a:spcAft>
      <a:defRPr sz="3600" kern="1200">
        <a:solidFill>
          <a:schemeClr val="tx2"/>
        </a:solidFill>
        <a:latin typeface="Cooper Black" pitchFamily="2" charset="0"/>
        <a:ea typeface="+mn-ea"/>
        <a:cs typeface="+mn-cs"/>
      </a:defRPr>
    </a:lvl2pPr>
    <a:lvl3pPr marL="914400" algn="ctr" rtl="0" fontAlgn="base">
      <a:spcBef>
        <a:spcPct val="0"/>
      </a:spcBef>
      <a:spcAft>
        <a:spcPct val="0"/>
      </a:spcAft>
      <a:defRPr sz="3600" kern="1200">
        <a:solidFill>
          <a:schemeClr val="tx2"/>
        </a:solidFill>
        <a:latin typeface="Cooper Black" pitchFamily="2" charset="0"/>
        <a:ea typeface="+mn-ea"/>
        <a:cs typeface="+mn-cs"/>
      </a:defRPr>
    </a:lvl3pPr>
    <a:lvl4pPr marL="1371600" algn="ctr" rtl="0" fontAlgn="base">
      <a:spcBef>
        <a:spcPct val="0"/>
      </a:spcBef>
      <a:spcAft>
        <a:spcPct val="0"/>
      </a:spcAft>
      <a:defRPr sz="3600" kern="1200">
        <a:solidFill>
          <a:schemeClr val="tx2"/>
        </a:solidFill>
        <a:latin typeface="Cooper Black" pitchFamily="2" charset="0"/>
        <a:ea typeface="+mn-ea"/>
        <a:cs typeface="+mn-cs"/>
      </a:defRPr>
    </a:lvl4pPr>
    <a:lvl5pPr marL="1828800" algn="ctr" rtl="0" fontAlgn="base">
      <a:spcBef>
        <a:spcPct val="0"/>
      </a:spcBef>
      <a:spcAft>
        <a:spcPct val="0"/>
      </a:spcAft>
      <a:defRPr sz="3600" kern="1200">
        <a:solidFill>
          <a:schemeClr val="tx2"/>
        </a:solidFill>
        <a:latin typeface="Cooper Black" pitchFamily="2" charset="0"/>
        <a:ea typeface="+mn-ea"/>
        <a:cs typeface="+mn-cs"/>
      </a:defRPr>
    </a:lvl5pPr>
    <a:lvl6pPr marL="2286000" algn="l" defTabSz="914400" rtl="0" eaLnBrk="1" latinLnBrk="0" hangingPunct="1">
      <a:defRPr sz="3600" kern="1200">
        <a:solidFill>
          <a:schemeClr val="tx2"/>
        </a:solidFill>
        <a:latin typeface="Cooper Black" pitchFamily="2" charset="0"/>
        <a:ea typeface="+mn-ea"/>
        <a:cs typeface="+mn-cs"/>
      </a:defRPr>
    </a:lvl6pPr>
    <a:lvl7pPr marL="2743200" algn="l" defTabSz="914400" rtl="0" eaLnBrk="1" latinLnBrk="0" hangingPunct="1">
      <a:defRPr sz="3600" kern="1200">
        <a:solidFill>
          <a:schemeClr val="tx2"/>
        </a:solidFill>
        <a:latin typeface="Cooper Black" pitchFamily="2" charset="0"/>
        <a:ea typeface="+mn-ea"/>
        <a:cs typeface="+mn-cs"/>
      </a:defRPr>
    </a:lvl7pPr>
    <a:lvl8pPr marL="3200400" algn="l" defTabSz="914400" rtl="0" eaLnBrk="1" latinLnBrk="0" hangingPunct="1">
      <a:defRPr sz="3600" kern="1200">
        <a:solidFill>
          <a:schemeClr val="tx2"/>
        </a:solidFill>
        <a:latin typeface="Cooper Black" pitchFamily="2" charset="0"/>
        <a:ea typeface="+mn-ea"/>
        <a:cs typeface="+mn-cs"/>
      </a:defRPr>
    </a:lvl8pPr>
    <a:lvl9pPr marL="3657600" algn="l" defTabSz="914400" rtl="0" eaLnBrk="1" latinLnBrk="0" hangingPunct="1">
      <a:defRPr sz="3600" kern="1200">
        <a:solidFill>
          <a:schemeClr val="tx2"/>
        </a:solidFill>
        <a:latin typeface="Cooper Black"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99"/>
    <a:srgbClr val="3333FF"/>
    <a:srgbClr val="006600"/>
    <a:srgbClr val="0000CC"/>
    <a:srgbClr val="255997"/>
    <a:srgbClr val="3072C2"/>
    <a:srgbClr val="85A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42" autoAdjust="0"/>
    <p:restoredTop sz="92308" autoAdjust="0"/>
  </p:normalViewPr>
  <p:slideViewPr>
    <p:cSldViewPr showGuides="1">
      <p:cViewPr varScale="1">
        <p:scale>
          <a:sx n="256" d="100"/>
          <a:sy n="256" d="100"/>
        </p:scale>
        <p:origin x="3570"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AE7724-F89D-434E-875D-CE2B3B36F62C}" type="datetimeFigureOut">
              <a:rPr lang="en-US" smtClean="0"/>
              <a:pPr/>
              <a:t>12/4/2024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791749-5BC2-43B7-B2AD-DDDAC45E00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684213" y="1279525"/>
            <a:ext cx="7773987" cy="5027613"/>
          </a:xfrm>
        </p:spPr>
        <p:txBody>
          <a:bodyPr/>
          <a:lstStyle>
            <a:lvl1pPr>
              <a:defRPr sz="2400" b="0"/>
            </a:lvl1pPr>
            <a:lvl2pPr marL="168275" lvl="1" indent="339725" algn="l">
              <a:defRPr sz="2200"/>
            </a:lvl2pPr>
            <a:lvl3pPr marL="906463" lvl="2" indent="-284163">
              <a:defRPr sz="2200"/>
            </a:lvl3pPr>
            <a:lvl4pPr marL="1477963" lvl="3" indent="-457200">
              <a:defRPr/>
            </a:lvl4pPr>
            <a:lvl5pPr marL="2049463" lvl="4" indent="-457200">
              <a:defRPr/>
            </a:lvl5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solidFill>
                  <a:schemeClr val="tx1"/>
                </a:solidFill>
              </a:defRPr>
            </a:lvl1pPr>
          </a:lstStyle>
          <a:p>
            <a:endParaRPr lang="en-US"/>
          </a:p>
        </p:txBody>
      </p:sp>
      <p:sp>
        <p:nvSpPr>
          <p:cNvPr id="4101" name="Rectangle 5"/>
          <p:cNvSpPr>
            <a:spLocks noGrp="1" noChangeArrowheads="1"/>
          </p:cNvSpPr>
          <p:nvPr>
            <p:ph type="ftr" sz="quarter" idx="3"/>
          </p:nvPr>
        </p:nvSpPr>
        <p:spPr/>
        <p:txBody>
          <a:bodyPr/>
          <a:lstStyle>
            <a:lvl1pPr>
              <a:defRPr>
                <a:solidFill>
                  <a:schemeClr val="tx1"/>
                </a:solidFill>
              </a:defRPr>
            </a:lvl1pPr>
          </a:lstStyle>
          <a:p>
            <a:endParaRPr lang="en-US"/>
          </a:p>
        </p:txBody>
      </p:sp>
      <p:sp>
        <p:nvSpPr>
          <p:cNvPr id="4102" name="Rectangle 6"/>
          <p:cNvSpPr>
            <a:spLocks noGrp="1" noChangeArrowheads="1"/>
          </p:cNvSpPr>
          <p:nvPr>
            <p:ph type="sldNum" sz="quarter" idx="4"/>
          </p:nvPr>
        </p:nvSpPr>
        <p:spPr/>
        <p:txBody>
          <a:bodyPr/>
          <a:lstStyle>
            <a:lvl1pPr>
              <a:defRPr>
                <a:solidFill>
                  <a:schemeClr val="tx1"/>
                </a:solidFill>
              </a:defRPr>
            </a:lvl1pPr>
          </a:lstStyle>
          <a:p>
            <a:fld id="{8E1F2048-3D42-407A-9D28-C83CBC387D44}" type="slidenum">
              <a:rPr lang="en-US"/>
              <a:pPr/>
              <a:t>‹#›</a:t>
            </a:fld>
            <a:endParaRPr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CDE35-B606-46E7-B573-8D32A650BC57}" type="slidenum">
              <a:rPr lang="en-US"/>
              <a:pPr/>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47688"/>
            <a:ext cx="1943100" cy="5759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47688"/>
            <a:ext cx="5676900" cy="5759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CE27E-C1DD-47DD-8654-BD4CC06692CE}" type="slidenum">
              <a:rPr lang="en-US"/>
              <a:pPr/>
              <a:t>‹#›</a:t>
            </a:fld>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92636-9D43-48C2-9413-C1B4AECB7D8A}" type="slidenum">
              <a:rPr lang="en-US"/>
              <a:pPr/>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F7CAC6-6D5F-4690-8F3F-253CE573C944}" type="slidenum">
              <a:rPr lang="en-US"/>
              <a:pPr/>
              <a:t>‹#›</a:t>
            </a:fld>
            <a:endParaRPr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6DED69-2848-454A-A3E5-CA18CCA62AA0}" type="slidenum">
              <a:rPr lang="en-US"/>
              <a:pPr/>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0474DC-4236-4098-A9FD-F54F53D0CAC9}" type="slidenum">
              <a:rPr lang="en-US"/>
              <a:pPr/>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C5AEBF-944A-4F68-9707-0F0B9747D760}" type="slidenum">
              <a:rPr lang="en-US"/>
              <a:pPr/>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C6272D9-EC81-4C08-AA85-7246CFBD000E}" type="slidenum">
              <a:rPr lang="en-US"/>
              <a:pPr/>
              <a:t>‹#›</a:t>
            </a:fld>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BB3E24-8372-419E-A57C-424937A78349}" type="slidenum">
              <a:rPr lang="en-US"/>
              <a:pPr/>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363DB0-0B75-4BD8-9C8C-8CA294036356}" type="slidenum">
              <a:rPr lang="en-US"/>
              <a:pPr/>
              <a:t>‹#›</a:t>
            </a:fld>
            <a:endParaRPr 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s>
            <a:gs pos="50000">
              <a:srgbClr val="00007A"/>
            </a:gs>
            <a:gs pos="100000">
              <a:srgbClr val="0000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47688"/>
            <a:ext cx="7772400" cy="593725"/>
          </a:xfrm>
          <a:prstGeom prst="rect">
            <a:avLst/>
          </a:prstGeom>
          <a:noFill/>
          <a:ln w="9525">
            <a:solidFill>
              <a:srgbClr val="00FFFF"/>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79525"/>
            <a:ext cx="7772400" cy="5027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3976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Times New Roman" pitchFamily="18" charset="0"/>
              </a:defRPr>
            </a:lvl1pPr>
          </a:lstStyle>
          <a:p>
            <a:fld id="{ADD9027C-462F-4D67-AD24-58FA963681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rtl="0" eaLnBrk="1" fontAlgn="base" hangingPunct="1">
        <a:spcBef>
          <a:spcPct val="0"/>
        </a:spcBef>
        <a:spcAft>
          <a:spcPct val="0"/>
        </a:spcAft>
        <a:defRPr sz="3300">
          <a:solidFill>
            <a:srgbClr val="FFFF00"/>
          </a:solidFill>
          <a:latin typeface="+mj-lt"/>
          <a:ea typeface="+mj-ea"/>
          <a:cs typeface="+mj-cs"/>
        </a:defRPr>
      </a:lvl1pPr>
      <a:lvl2pPr algn="ctr" rtl="0" eaLnBrk="1" fontAlgn="base" hangingPunct="1">
        <a:spcBef>
          <a:spcPct val="0"/>
        </a:spcBef>
        <a:spcAft>
          <a:spcPct val="0"/>
        </a:spcAft>
        <a:defRPr sz="3300">
          <a:solidFill>
            <a:srgbClr val="FFFF00"/>
          </a:solidFill>
          <a:latin typeface="Cooper Black" pitchFamily="2" charset="0"/>
        </a:defRPr>
      </a:lvl2pPr>
      <a:lvl3pPr algn="ctr" rtl="0" eaLnBrk="1" fontAlgn="base" hangingPunct="1">
        <a:spcBef>
          <a:spcPct val="0"/>
        </a:spcBef>
        <a:spcAft>
          <a:spcPct val="0"/>
        </a:spcAft>
        <a:defRPr sz="3300">
          <a:solidFill>
            <a:srgbClr val="FFFF00"/>
          </a:solidFill>
          <a:latin typeface="Cooper Black" pitchFamily="2" charset="0"/>
        </a:defRPr>
      </a:lvl3pPr>
      <a:lvl4pPr algn="ctr" rtl="0" eaLnBrk="1" fontAlgn="base" hangingPunct="1">
        <a:spcBef>
          <a:spcPct val="0"/>
        </a:spcBef>
        <a:spcAft>
          <a:spcPct val="0"/>
        </a:spcAft>
        <a:defRPr sz="3300">
          <a:solidFill>
            <a:srgbClr val="FFFF00"/>
          </a:solidFill>
          <a:latin typeface="Cooper Black" pitchFamily="2" charset="0"/>
        </a:defRPr>
      </a:lvl4pPr>
      <a:lvl5pPr algn="ctr" rtl="0" eaLnBrk="1" fontAlgn="base" hangingPunct="1">
        <a:spcBef>
          <a:spcPct val="0"/>
        </a:spcBef>
        <a:spcAft>
          <a:spcPct val="0"/>
        </a:spcAft>
        <a:defRPr sz="3300">
          <a:solidFill>
            <a:srgbClr val="FFFF00"/>
          </a:solidFill>
          <a:latin typeface="Cooper Black" pitchFamily="2" charset="0"/>
        </a:defRPr>
      </a:lvl5pPr>
      <a:lvl6pPr marL="457200" algn="ctr" rtl="0" eaLnBrk="1" fontAlgn="base" hangingPunct="1">
        <a:spcBef>
          <a:spcPct val="0"/>
        </a:spcBef>
        <a:spcAft>
          <a:spcPct val="0"/>
        </a:spcAft>
        <a:defRPr sz="3300">
          <a:solidFill>
            <a:srgbClr val="FFFF00"/>
          </a:solidFill>
          <a:latin typeface="Cooper Black" pitchFamily="2" charset="0"/>
        </a:defRPr>
      </a:lvl6pPr>
      <a:lvl7pPr marL="914400" algn="ctr" rtl="0" eaLnBrk="1" fontAlgn="base" hangingPunct="1">
        <a:spcBef>
          <a:spcPct val="0"/>
        </a:spcBef>
        <a:spcAft>
          <a:spcPct val="0"/>
        </a:spcAft>
        <a:defRPr sz="3300">
          <a:solidFill>
            <a:srgbClr val="FFFF00"/>
          </a:solidFill>
          <a:latin typeface="Cooper Black" pitchFamily="2" charset="0"/>
        </a:defRPr>
      </a:lvl7pPr>
      <a:lvl8pPr marL="1371600" algn="ctr" rtl="0" eaLnBrk="1" fontAlgn="base" hangingPunct="1">
        <a:spcBef>
          <a:spcPct val="0"/>
        </a:spcBef>
        <a:spcAft>
          <a:spcPct val="0"/>
        </a:spcAft>
        <a:defRPr sz="3300">
          <a:solidFill>
            <a:srgbClr val="FFFF00"/>
          </a:solidFill>
          <a:latin typeface="Cooper Black" pitchFamily="2" charset="0"/>
        </a:defRPr>
      </a:lvl8pPr>
      <a:lvl9pPr marL="1828800" algn="ctr" rtl="0" eaLnBrk="1" fontAlgn="base" hangingPunct="1">
        <a:spcBef>
          <a:spcPct val="0"/>
        </a:spcBef>
        <a:spcAft>
          <a:spcPct val="0"/>
        </a:spcAft>
        <a:defRPr sz="3300">
          <a:solidFill>
            <a:srgbClr val="FFFF00"/>
          </a:solidFill>
          <a:latin typeface="Cooper Black" pitchFamily="2" charset="0"/>
        </a:defRPr>
      </a:lvl9pPr>
    </p:titleStyle>
    <p:bodyStyle>
      <a:lvl1pPr algn="ctr" rtl="0" eaLnBrk="1" fontAlgn="base" hangingPunct="1">
        <a:spcBef>
          <a:spcPct val="0"/>
        </a:spcBef>
        <a:spcAft>
          <a:spcPct val="0"/>
        </a:spcAft>
        <a:defRPr sz="2800" b="1">
          <a:solidFill>
            <a:schemeClr val="bg1"/>
          </a:solidFill>
          <a:latin typeface="+mn-lt"/>
          <a:ea typeface="+mn-ea"/>
          <a:cs typeface="+mn-cs"/>
        </a:defRPr>
      </a:lvl1pPr>
      <a:lvl2pPr marL="114300" algn="ctr" rtl="0" eaLnBrk="1" fontAlgn="base" hangingPunct="1">
        <a:spcBef>
          <a:spcPct val="0"/>
        </a:spcBef>
        <a:spcAft>
          <a:spcPct val="0"/>
        </a:spcAft>
        <a:defRPr sz="2600">
          <a:solidFill>
            <a:schemeClr val="bg1"/>
          </a:solidFill>
          <a:latin typeface="+mn-lt"/>
        </a:defRPr>
      </a:lvl2pPr>
      <a:lvl3pPr marL="396875" indent="-168275" algn="l" rtl="0" eaLnBrk="1" fontAlgn="base" hangingPunct="1">
        <a:spcBef>
          <a:spcPct val="0"/>
        </a:spcBef>
        <a:spcAft>
          <a:spcPct val="0"/>
        </a:spcAft>
        <a:buChar char="•"/>
        <a:defRPr sz="2400" b="1" i="1">
          <a:solidFill>
            <a:schemeClr val="bg1"/>
          </a:solidFill>
          <a:latin typeface="+mn-lt"/>
        </a:defRPr>
      </a:lvl3pPr>
      <a:lvl4pPr marL="744538" indent="-233363" algn="l" rtl="0" eaLnBrk="1" fontAlgn="base" hangingPunct="1">
        <a:spcBef>
          <a:spcPct val="0"/>
        </a:spcBef>
        <a:spcAft>
          <a:spcPct val="0"/>
        </a:spcAft>
        <a:buChar char="–"/>
        <a:defRPr sz="2200">
          <a:solidFill>
            <a:schemeClr val="bg1"/>
          </a:solidFill>
          <a:latin typeface="+mn-lt"/>
        </a:defRPr>
      </a:lvl4pPr>
      <a:lvl5pPr marL="1089025" indent="-230188" algn="l" rtl="0" eaLnBrk="1" fontAlgn="base" hangingPunct="1">
        <a:spcBef>
          <a:spcPct val="0"/>
        </a:spcBef>
        <a:spcAft>
          <a:spcPct val="0"/>
        </a:spcAft>
        <a:buChar char="»"/>
        <a:defRPr sz="2200">
          <a:solidFill>
            <a:schemeClr val="bg1"/>
          </a:solidFill>
          <a:latin typeface="+mn-lt"/>
        </a:defRPr>
      </a:lvl5pPr>
      <a:lvl6pPr marL="1546225" indent="-230188" algn="l" rtl="0" eaLnBrk="1" fontAlgn="base" hangingPunct="1">
        <a:spcBef>
          <a:spcPct val="0"/>
        </a:spcBef>
        <a:spcAft>
          <a:spcPct val="0"/>
        </a:spcAft>
        <a:buChar char="»"/>
        <a:defRPr sz="2200">
          <a:solidFill>
            <a:schemeClr val="bg1"/>
          </a:solidFill>
          <a:latin typeface="+mn-lt"/>
        </a:defRPr>
      </a:lvl6pPr>
      <a:lvl7pPr marL="2003425" indent="-230188" algn="l" rtl="0" eaLnBrk="1" fontAlgn="base" hangingPunct="1">
        <a:spcBef>
          <a:spcPct val="0"/>
        </a:spcBef>
        <a:spcAft>
          <a:spcPct val="0"/>
        </a:spcAft>
        <a:buChar char="»"/>
        <a:defRPr sz="2200">
          <a:solidFill>
            <a:schemeClr val="bg1"/>
          </a:solidFill>
          <a:latin typeface="+mn-lt"/>
        </a:defRPr>
      </a:lvl7pPr>
      <a:lvl8pPr marL="2460625" indent="-230188" algn="l" rtl="0" eaLnBrk="1" fontAlgn="base" hangingPunct="1">
        <a:spcBef>
          <a:spcPct val="0"/>
        </a:spcBef>
        <a:spcAft>
          <a:spcPct val="0"/>
        </a:spcAft>
        <a:buChar char="»"/>
        <a:defRPr sz="2200">
          <a:solidFill>
            <a:schemeClr val="bg1"/>
          </a:solidFill>
          <a:latin typeface="+mn-lt"/>
        </a:defRPr>
      </a:lvl8pPr>
      <a:lvl9pPr marL="2917825" indent="-230188" algn="l" rtl="0" eaLnBrk="1" fontAlgn="base" hangingPunct="1">
        <a:spcBef>
          <a:spcPct val="0"/>
        </a:spcBef>
        <a:spcAft>
          <a:spcPct val="0"/>
        </a:spcAft>
        <a:buChar char="»"/>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7E058A-BE83-4555-A4E2-607B76F51D22}"/>
              </a:ext>
            </a:extLst>
          </p:cNvPr>
          <p:cNvSpPr txBox="1"/>
          <p:nvPr/>
        </p:nvSpPr>
        <p:spPr>
          <a:xfrm>
            <a:off x="4996545" y="1062604"/>
            <a:ext cx="3276598" cy="2862322"/>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6000" dirty="0">
                <a:latin typeface="ArgosContour" pitchFamily="2" charset="0"/>
              </a:rPr>
              <a:t>Applied Faith</a:t>
            </a:r>
          </a:p>
          <a:p>
            <a:pPr algn="ctr"/>
            <a:r>
              <a:rPr lang="en-US" sz="6000" dirty="0">
                <a:latin typeface="ArgosContour" pitchFamily="2" charset="0"/>
              </a:rPr>
              <a:t>Part # 3</a:t>
            </a:r>
          </a:p>
        </p:txBody>
      </p:sp>
      <p:sp>
        <p:nvSpPr>
          <p:cNvPr id="4" name="TextBox 3">
            <a:extLst>
              <a:ext uri="{FF2B5EF4-FFF2-40B4-BE49-F238E27FC236}">
                <a16:creationId xmlns:a16="http://schemas.microsoft.com/office/drawing/2014/main" id="{B86E8D83-9758-44FF-9C1A-A68FB7EDFCEF}"/>
              </a:ext>
            </a:extLst>
          </p:cNvPr>
          <p:cNvSpPr txBox="1"/>
          <p:nvPr/>
        </p:nvSpPr>
        <p:spPr>
          <a:xfrm>
            <a:off x="685800" y="5795396"/>
            <a:ext cx="8305800" cy="461665"/>
          </a:xfrm>
          <a:prstGeom prst="rect">
            <a:avLst/>
          </a:prstGeom>
          <a:noFill/>
        </p:spPr>
        <p:txBody>
          <a:bodyPr wrap="square" rtlCol="0">
            <a:spAutoFit/>
          </a:bodyPr>
          <a:lstStyle/>
          <a:p>
            <a:pPr algn="ctr"/>
            <a:r>
              <a:rPr lang="en-US" sz="2400" b="1" dirty="0">
                <a:latin typeface="+mn-lt"/>
              </a:rPr>
              <a:t>https://www.mathcompiler3d.com/bible-study</a:t>
            </a:r>
          </a:p>
        </p:txBody>
      </p:sp>
      <p:sp>
        <p:nvSpPr>
          <p:cNvPr id="7" name="TextBox 6">
            <a:extLst>
              <a:ext uri="{FF2B5EF4-FFF2-40B4-BE49-F238E27FC236}">
                <a16:creationId xmlns:a16="http://schemas.microsoft.com/office/drawing/2014/main" id="{CA75C452-5393-348B-9356-EDA8FEA1C2C8}"/>
              </a:ext>
            </a:extLst>
          </p:cNvPr>
          <p:cNvSpPr txBox="1"/>
          <p:nvPr/>
        </p:nvSpPr>
        <p:spPr>
          <a:xfrm>
            <a:off x="4920344" y="4572000"/>
            <a:ext cx="3733800" cy="830997"/>
          </a:xfrm>
          <a:prstGeom prst="rect">
            <a:avLst/>
          </a:prstGeom>
          <a:noFill/>
        </p:spPr>
        <p:txBody>
          <a:bodyPr wrap="square" rtlCol="0">
            <a:spAutoFit/>
          </a:bodyPr>
          <a:lstStyle/>
          <a:p>
            <a:pPr algn="ctr"/>
            <a:r>
              <a:rPr lang="en-US" sz="2400" dirty="0">
                <a:latin typeface="Algerian" panose="04020705040A02060702" pitchFamily="82" charset="0"/>
              </a:rPr>
              <a:t>A Refuge City Church</a:t>
            </a:r>
          </a:p>
          <a:p>
            <a:pPr algn="ctr"/>
            <a:r>
              <a:rPr lang="en-US" sz="2400" dirty="0">
                <a:latin typeface="Algerian" panose="04020705040A02060702" pitchFamily="82" charset="0"/>
              </a:rPr>
              <a:t>Bible - Study</a:t>
            </a:r>
          </a:p>
        </p:txBody>
      </p:sp>
      <p:sp>
        <p:nvSpPr>
          <p:cNvPr id="2" name="TextBox 1">
            <a:extLst>
              <a:ext uri="{FF2B5EF4-FFF2-40B4-BE49-F238E27FC236}">
                <a16:creationId xmlns:a16="http://schemas.microsoft.com/office/drawing/2014/main" id="{9FEBDBDA-D255-70EB-D57E-01E8056EEF28}"/>
              </a:ext>
            </a:extLst>
          </p:cNvPr>
          <p:cNvSpPr txBox="1"/>
          <p:nvPr/>
        </p:nvSpPr>
        <p:spPr>
          <a:xfrm>
            <a:off x="304800" y="185440"/>
            <a:ext cx="8382000" cy="461665"/>
          </a:xfrm>
          <a:prstGeom prst="rect">
            <a:avLst/>
          </a:prstGeom>
          <a:noFill/>
        </p:spPr>
        <p:txBody>
          <a:bodyPr wrap="square" rtlCol="0">
            <a:spAutoFit/>
          </a:bodyPr>
          <a:lstStyle/>
          <a:p>
            <a:pPr algn="ctr"/>
            <a:r>
              <a:rPr lang="en-US" sz="2400" dirty="0">
                <a:latin typeface="Algerian" panose="04020705040A02060702" pitchFamily="82" charset="0"/>
              </a:rPr>
              <a:t>The Hall of Faith</a:t>
            </a:r>
          </a:p>
        </p:txBody>
      </p:sp>
      <p:pic>
        <p:nvPicPr>
          <p:cNvPr id="1026" name="Picture 2">
            <a:extLst>
              <a:ext uri="{FF2B5EF4-FFF2-40B4-BE49-F238E27FC236}">
                <a16:creationId xmlns:a16="http://schemas.microsoft.com/office/drawing/2014/main" id="{94EABB0A-67F1-F54D-6BCE-D83F44B71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2819400" cy="2819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56F937-1100-E67F-7A22-F00E1D21D969}"/>
              </a:ext>
            </a:extLst>
          </p:cNvPr>
          <p:cNvSpPr txBox="1"/>
          <p:nvPr/>
        </p:nvSpPr>
        <p:spPr>
          <a:xfrm>
            <a:off x="609600" y="4191000"/>
            <a:ext cx="3886200" cy="1237070"/>
          </a:xfrm>
          <a:prstGeom prst="rect">
            <a:avLst/>
          </a:prstGeom>
          <a:noFill/>
        </p:spPr>
        <p:txBody>
          <a:bodyPr wrap="square">
            <a:spAutoFit/>
          </a:bodyPr>
          <a:lstStyle/>
          <a:p>
            <a:pPr marL="0" marR="0" algn="l">
              <a:lnSpc>
                <a:spcPct val="107000"/>
              </a:lnSpc>
              <a:spcAft>
                <a:spcPts val="800"/>
              </a:spcAft>
            </a:pP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As we walk through the hall of faith and see posters on the left &amp; right walls of the elders and the prophets:  Abel, Enoch, Noah, Abraham, Sara, Isaac, Joseph, Moses, Rahab, Gideon, Barak, Samson, </a:t>
            </a:r>
            <a:r>
              <a:rPr lang="en-US" sz="1400" kern="100" dirty="0" err="1">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Jephthae</a:t>
            </a: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 David, and Samuel.</a:t>
            </a:r>
          </a:p>
        </p:txBody>
      </p:sp>
      <p:sp>
        <p:nvSpPr>
          <p:cNvPr id="5" name="TextBox 4">
            <a:extLst>
              <a:ext uri="{FF2B5EF4-FFF2-40B4-BE49-F238E27FC236}">
                <a16:creationId xmlns:a16="http://schemas.microsoft.com/office/drawing/2014/main" id="{F37B2979-B36B-3001-5D90-1AABC2081CD3}"/>
              </a:ext>
            </a:extLst>
          </p:cNvPr>
          <p:cNvSpPr txBox="1"/>
          <p:nvPr/>
        </p:nvSpPr>
        <p:spPr>
          <a:xfrm>
            <a:off x="335280" y="519768"/>
            <a:ext cx="8382000" cy="461665"/>
          </a:xfrm>
          <a:prstGeom prst="rect">
            <a:avLst/>
          </a:prstGeom>
          <a:noFill/>
        </p:spPr>
        <p:txBody>
          <a:bodyPr wrap="square" rtlCol="0">
            <a:spAutoFit/>
          </a:bodyPr>
          <a:lstStyle/>
          <a:p>
            <a:pPr algn="ctr"/>
            <a:r>
              <a:rPr lang="en-US" sz="2400" dirty="0">
                <a:latin typeface="Algerian" panose="04020705040A02060702" pitchFamily="82" charset="0"/>
              </a:rPr>
              <a:t>Your Destination</a:t>
            </a:r>
          </a:p>
        </p:txBody>
      </p:sp>
    </p:spTree>
    <p:extLst>
      <p:ext uri="{BB962C8B-B14F-4D97-AF65-F5344CB8AC3E}">
        <p14:creationId xmlns:p14="http://schemas.microsoft.com/office/powerpoint/2010/main" val="1510978630"/>
      </p:ext>
    </p:extLst>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D6B56-524D-91FB-1B72-D9A3716CC53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7E7E7E3-7B19-8466-A1EE-34505380081B}"/>
              </a:ext>
            </a:extLst>
          </p:cNvPr>
          <p:cNvSpPr txBox="1"/>
          <p:nvPr/>
        </p:nvSpPr>
        <p:spPr>
          <a:xfrm>
            <a:off x="228600" y="4114800"/>
            <a:ext cx="7696200" cy="2492542"/>
          </a:xfrm>
          <a:prstGeom prst="rect">
            <a:avLst/>
          </a:prstGeom>
          <a:noFill/>
        </p:spPr>
        <p:txBody>
          <a:bodyPr wrap="square" rtlCol="0">
            <a:spAutoFit/>
          </a:bodyPr>
          <a:lstStyle/>
          <a:p>
            <a:pPr marL="0" marR="0" algn="l">
              <a:lnSpc>
                <a:spcPct val="107000"/>
              </a:lnSpc>
              <a:spcBef>
                <a:spcPts val="400"/>
              </a:spcBef>
              <a:spcAft>
                <a:spcPts val="200"/>
              </a:spcAft>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11:13-16</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13 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These all died in faith, not having received the promises, but having seen them afar off, and were persuaded of them, and embraced them, and confessed that they were strangers and pilgrims on the earth.</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14 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For they that say such things declare plainly that they seek a country.</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15 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truly, if they had been mindful of that country from whence they came out, they might have had opportunity to have returned.</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16 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But now they desire a better country, that is, an heavenly: wherefore God is not ashamed to be called their God: for he hath prepared for them a city.</a:t>
            </a:r>
          </a:p>
        </p:txBody>
      </p:sp>
      <p:sp>
        <p:nvSpPr>
          <p:cNvPr id="4" name="TextBox 3">
            <a:extLst>
              <a:ext uri="{FF2B5EF4-FFF2-40B4-BE49-F238E27FC236}">
                <a16:creationId xmlns:a16="http://schemas.microsoft.com/office/drawing/2014/main" id="{4F9835D0-C88A-C7E6-76C0-0F6F2417FA9D}"/>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But now they desire a better country</a:t>
            </a:r>
          </a:p>
        </p:txBody>
      </p:sp>
      <p:sp>
        <p:nvSpPr>
          <p:cNvPr id="9" name="TextBox 8">
            <a:extLst>
              <a:ext uri="{FF2B5EF4-FFF2-40B4-BE49-F238E27FC236}">
                <a16:creationId xmlns:a16="http://schemas.microsoft.com/office/drawing/2014/main" id="{5EF79685-451B-FE97-C223-CFD377307A3C}"/>
              </a:ext>
            </a:extLst>
          </p:cNvPr>
          <p:cNvSpPr txBox="1"/>
          <p:nvPr/>
        </p:nvSpPr>
        <p:spPr>
          <a:xfrm>
            <a:off x="6694674" y="1143000"/>
            <a:ext cx="2043111" cy="2709011"/>
          </a:xfrm>
          <a:prstGeom prst="rect">
            <a:avLst/>
          </a:prstGeom>
          <a:noFill/>
        </p:spPr>
        <p:txBody>
          <a:bodyPr wrap="square">
            <a:spAutoFit/>
          </a:bodyPr>
          <a:lstStyle/>
          <a:p>
            <a:pPr marL="0" marR="0">
              <a:lnSpc>
                <a:spcPct val="107000"/>
              </a:lnSpc>
              <a:spcBef>
                <a:spcPts val="200"/>
              </a:spcBef>
            </a:pPr>
            <a:r>
              <a:rPr lang="en-US" sz="32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God is not ashamed to becalled their God</a:t>
            </a:r>
          </a:p>
        </p:txBody>
      </p:sp>
      <p:pic>
        <p:nvPicPr>
          <p:cNvPr id="3076" name="Picture 4" descr="New Jerusalem&quot; Images – Browse 1,244 Stock Photos, Vectors, and Video |  Adobe Stock">
            <a:extLst>
              <a:ext uri="{FF2B5EF4-FFF2-40B4-BE49-F238E27FC236}">
                <a16:creationId xmlns:a16="http://schemas.microsoft.com/office/drawing/2014/main" id="{4B526342-F5C3-87D6-0898-ED3F912DF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096260"/>
            <a:ext cx="4295774" cy="29400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5E700C-DC6F-FEEB-0644-8DF090F0A457}"/>
              </a:ext>
            </a:extLst>
          </p:cNvPr>
          <p:cNvSpPr txBox="1"/>
          <p:nvPr/>
        </p:nvSpPr>
        <p:spPr>
          <a:xfrm>
            <a:off x="304800" y="1143000"/>
            <a:ext cx="1966914" cy="2381678"/>
          </a:xfrm>
          <a:prstGeom prst="rect">
            <a:avLst/>
          </a:prstGeom>
          <a:noFill/>
        </p:spPr>
        <p:txBody>
          <a:bodyPr wrap="square">
            <a:spAutoFit/>
          </a:bodyPr>
          <a:lstStyle/>
          <a:p>
            <a:pPr marL="0" marR="0">
              <a:lnSpc>
                <a:spcPct val="107000"/>
              </a:lnSpc>
              <a:spcBef>
                <a:spcPts val="200"/>
              </a:spcBef>
            </a:pPr>
            <a:r>
              <a:rPr lang="en-US" sz="2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They were strangers and pilgrims on earth</a:t>
            </a:r>
          </a:p>
        </p:txBody>
      </p:sp>
    </p:spTree>
    <p:extLst>
      <p:ext uri="{BB962C8B-B14F-4D97-AF65-F5344CB8AC3E}">
        <p14:creationId xmlns:p14="http://schemas.microsoft.com/office/powerpoint/2010/main" val="603553863"/>
      </p:ext>
    </p:extLst>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9106A-57DF-E459-3887-047FC9119E1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289822A-50D4-7643-A413-A22A7F2553A3}"/>
              </a:ext>
            </a:extLst>
          </p:cNvPr>
          <p:cNvSpPr txBox="1"/>
          <p:nvPr/>
        </p:nvSpPr>
        <p:spPr>
          <a:xfrm>
            <a:off x="228600" y="4114800"/>
            <a:ext cx="7696200" cy="2091214"/>
          </a:xfrm>
          <a:prstGeom prst="rect">
            <a:avLst/>
          </a:prstGeom>
          <a:noFill/>
        </p:spPr>
        <p:txBody>
          <a:bodyPr wrap="square" rtlCol="0">
            <a:spAutoFit/>
          </a:bodyPr>
          <a:lstStyle/>
          <a:p>
            <a:pPr marL="0" marR="0" algn="l">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11:17-19</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17 By faith Abraham, when he was tried, offered up Isaac: and he that had received the promises offered up his only begotten son,</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18 Of whom it was said, That in Isaac shall thy seed be called:</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19 Accounting that God was able to raise him up, even from the dead; from whence also he received him in a figure.</a:t>
            </a:r>
          </a:p>
        </p:txBody>
      </p:sp>
      <p:sp>
        <p:nvSpPr>
          <p:cNvPr id="4" name="TextBox 3">
            <a:extLst>
              <a:ext uri="{FF2B5EF4-FFF2-40B4-BE49-F238E27FC236}">
                <a16:creationId xmlns:a16="http://schemas.microsoft.com/office/drawing/2014/main" id="{D4DF145A-D198-3003-9CD0-BD81EC2681B6}"/>
              </a:ext>
            </a:extLst>
          </p:cNvPr>
          <p:cNvSpPr txBox="1"/>
          <p:nvPr/>
        </p:nvSpPr>
        <p:spPr>
          <a:xfrm>
            <a:off x="990600" y="6617"/>
            <a:ext cx="7391400" cy="1200329"/>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Abraham was willing to offer up Isaac, which gave God the right to offer his son as a sacrifice for us</a:t>
            </a:r>
          </a:p>
        </p:txBody>
      </p:sp>
      <p:sp>
        <p:nvSpPr>
          <p:cNvPr id="5" name="TextBox 4">
            <a:extLst>
              <a:ext uri="{FF2B5EF4-FFF2-40B4-BE49-F238E27FC236}">
                <a16:creationId xmlns:a16="http://schemas.microsoft.com/office/drawing/2014/main" id="{F3D081A6-05C0-B33E-9854-FC293BC8893C}"/>
              </a:ext>
            </a:extLst>
          </p:cNvPr>
          <p:cNvSpPr txBox="1"/>
          <p:nvPr/>
        </p:nvSpPr>
        <p:spPr>
          <a:xfrm>
            <a:off x="114300" y="1578622"/>
            <a:ext cx="4572000" cy="1850378"/>
          </a:xfrm>
          <a:prstGeom prst="rect">
            <a:avLst/>
          </a:prstGeom>
          <a:noFill/>
        </p:spPr>
        <p:txBody>
          <a:bodyPr wrap="square">
            <a:spAutoFit/>
          </a:bodyPr>
          <a:lstStyle/>
          <a:p>
            <a:pPr marL="0" marR="0">
              <a:lnSpc>
                <a:spcPct val="107000"/>
              </a:lnSpc>
              <a:spcBef>
                <a:spcPts val="200"/>
              </a:spcBef>
            </a:pPr>
            <a:r>
              <a:rPr lang="en-US" sz="36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God gave Abraham a vision of Isaac being raised from the dead</a:t>
            </a:r>
          </a:p>
        </p:txBody>
      </p:sp>
      <p:pic>
        <p:nvPicPr>
          <p:cNvPr id="4098" name="Picture 2" descr="Sacrifice of Isaac – David Anderson">
            <a:extLst>
              <a:ext uri="{FF2B5EF4-FFF2-40B4-BE49-F238E27FC236}">
                <a16:creationId xmlns:a16="http://schemas.microsoft.com/office/drawing/2014/main" id="{F4F2C3DE-0ADC-92E3-3169-B723F244B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427385"/>
            <a:ext cx="18478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124358"/>
      </p:ext>
    </p:extLst>
  </p:cSld>
  <p:clrMapOvr>
    <a:masterClrMapping/>
  </p:clrMapOvr>
  <p:transition spd="slow">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2981C-9114-337A-2362-77293681F8B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7493178-078F-1F84-AF42-F0345EADBDB2}"/>
              </a:ext>
            </a:extLst>
          </p:cNvPr>
          <p:cNvSpPr txBox="1"/>
          <p:nvPr/>
        </p:nvSpPr>
        <p:spPr>
          <a:xfrm>
            <a:off x="304800" y="5181600"/>
            <a:ext cx="7696200" cy="700576"/>
          </a:xfrm>
          <a:prstGeom prst="rect">
            <a:avLst/>
          </a:prstGeom>
          <a:noFill/>
        </p:spPr>
        <p:txBody>
          <a:bodyPr wrap="square" rtlCol="0">
            <a:spAutoFit/>
          </a:bodyPr>
          <a:lstStyle/>
          <a:p>
            <a:pPr marL="0" marR="0" algn="l">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11:20</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By faith Isaac blessed Jacob and Esau concerning things to come.</a:t>
            </a:r>
          </a:p>
        </p:txBody>
      </p:sp>
      <p:sp>
        <p:nvSpPr>
          <p:cNvPr id="4" name="TextBox 3">
            <a:extLst>
              <a:ext uri="{FF2B5EF4-FFF2-40B4-BE49-F238E27FC236}">
                <a16:creationId xmlns:a16="http://schemas.microsoft.com/office/drawing/2014/main" id="{2EB7A4F9-D69D-AFBD-5CBF-CBC7E4D66873}"/>
              </a:ext>
            </a:extLst>
          </p:cNvPr>
          <p:cNvSpPr txBox="1"/>
          <p:nvPr/>
        </p:nvSpPr>
        <p:spPr>
          <a:xfrm>
            <a:off x="990600" y="6617"/>
            <a:ext cx="7391400" cy="830997"/>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Jacob &amp; Esau were blessed by Faith from Isaac concerning things to come</a:t>
            </a:r>
          </a:p>
        </p:txBody>
      </p:sp>
      <p:pic>
        <p:nvPicPr>
          <p:cNvPr id="1026" name="Picture 2" descr="Isaac Blesses Jacob – Great Stories of ...">
            <a:extLst>
              <a:ext uri="{FF2B5EF4-FFF2-40B4-BE49-F238E27FC236}">
                <a16:creationId xmlns:a16="http://schemas.microsoft.com/office/drawing/2014/main" id="{D8EE4E2C-F629-C0BB-DA5C-23A0404691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143000"/>
            <a:ext cx="3962400" cy="308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286174"/>
      </p:ext>
    </p:extLst>
  </p:cSld>
  <p:clrMapOvr>
    <a:masterClrMapping/>
  </p:clrMapOvr>
  <p:transition spd="slow">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C19E8-91C2-9B84-1068-BBE736BB3B3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6884E52-6F37-9F3C-A39D-5AD0D1F950DF}"/>
              </a:ext>
            </a:extLst>
          </p:cNvPr>
          <p:cNvSpPr txBox="1"/>
          <p:nvPr/>
        </p:nvSpPr>
        <p:spPr>
          <a:xfrm>
            <a:off x="304800" y="5181600"/>
            <a:ext cx="7696200" cy="996940"/>
          </a:xfrm>
          <a:prstGeom prst="rect">
            <a:avLst/>
          </a:prstGeom>
          <a:noFill/>
        </p:spPr>
        <p:txBody>
          <a:bodyPr wrap="square" rtlCol="0">
            <a:spAutoFit/>
          </a:bodyPr>
          <a:lstStyle/>
          <a:p>
            <a:pPr marL="0" marR="0" algn="l">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11:21</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21 By faith Jacob, when he was a dying, blessed both the sons of Joseph; and worshipped, leaning upon the top of his staff.</a:t>
            </a:r>
          </a:p>
        </p:txBody>
      </p:sp>
      <p:sp>
        <p:nvSpPr>
          <p:cNvPr id="4" name="TextBox 3">
            <a:extLst>
              <a:ext uri="{FF2B5EF4-FFF2-40B4-BE49-F238E27FC236}">
                <a16:creationId xmlns:a16="http://schemas.microsoft.com/office/drawing/2014/main" id="{763F8F41-70F1-9A37-4029-AE33777FC67D}"/>
              </a:ext>
            </a:extLst>
          </p:cNvPr>
          <p:cNvSpPr txBox="1"/>
          <p:nvPr/>
        </p:nvSpPr>
        <p:spPr>
          <a:xfrm>
            <a:off x="990600" y="217795"/>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By Faith Jacob blesses the sons of Joseph</a:t>
            </a:r>
          </a:p>
        </p:txBody>
      </p:sp>
      <p:pic>
        <p:nvPicPr>
          <p:cNvPr id="2052" name="Picture 4" descr="What does Hebrews 11:21 mean? | Bible Art">
            <a:extLst>
              <a:ext uri="{FF2B5EF4-FFF2-40B4-BE49-F238E27FC236}">
                <a16:creationId xmlns:a16="http://schemas.microsoft.com/office/drawing/2014/main" id="{897A7DE5-8F95-B842-33E2-236DF6AC3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418" y="1295400"/>
            <a:ext cx="3205163" cy="320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789636"/>
      </p:ext>
    </p:extLst>
  </p:cSld>
  <p:clrMapOvr>
    <a:masterClrMapping/>
  </p:clrMapOvr>
  <p:transition spd="slow">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E00D5-0BF6-0D5A-9BD0-D91BF3F32D8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CBC0E65-9F7C-0E2A-2894-C359D0C63AA7}"/>
              </a:ext>
            </a:extLst>
          </p:cNvPr>
          <p:cNvSpPr txBox="1"/>
          <p:nvPr/>
        </p:nvSpPr>
        <p:spPr>
          <a:xfrm>
            <a:off x="304800" y="5181600"/>
            <a:ext cx="7696200" cy="996940"/>
          </a:xfrm>
          <a:prstGeom prst="rect">
            <a:avLst/>
          </a:prstGeom>
          <a:noFill/>
        </p:spPr>
        <p:txBody>
          <a:bodyPr wrap="square" rtlCol="0">
            <a:spAutoFit/>
          </a:bodyPr>
          <a:lstStyle/>
          <a:p>
            <a:pPr marL="0" marR="0" algn="l">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11:22</a:t>
            </a:r>
          </a:p>
          <a:p>
            <a:pPr marL="0" marR="0" algn="l">
              <a:lnSpc>
                <a:spcPct val="107000"/>
              </a:lnSpc>
              <a:spcAft>
                <a:spcPts val="800"/>
              </a:spcAft>
            </a:pPr>
            <a:r>
              <a:rPr lang="en-US" sz="18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By faith Joseph, when he died, made mention of the departing of the children of Israel; and gave commandment concerning his bones.</a:t>
            </a:r>
            <a:endPar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2C75856-C48B-48DE-F3BC-A0CCD9F0D1BF}"/>
              </a:ext>
            </a:extLst>
          </p:cNvPr>
          <p:cNvSpPr txBox="1"/>
          <p:nvPr/>
        </p:nvSpPr>
        <p:spPr>
          <a:xfrm>
            <a:off x="2133600" y="79295"/>
            <a:ext cx="4876800" cy="1200329"/>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By Faith Joseph gave commandment concerning his bones.</a:t>
            </a:r>
          </a:p>
        </p:txBody>
      </p:sp>
      <p:pic>
        <p:nvPicPr>
          <p:cNvPr id="3074" name="Picture 2" descr="The Bones of Joseph - Heaven4Sure">
            <a:extLst>
              <a:ext uri="{FF2B5EF4-FFF2-40B4-BE49-F238E27FC236}">
                <a16:creationId xmlns:a16="http://schemas.microsoft.com/office/drawing/2014/main" id="{E57A2AC9-B114-F5F6-86EF-2DE7634F5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524000"/>
            <a:ext cx="417830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071803"/>
      </p:ext>
    </p:extLst>
  </p:cSld>
  <p:clrMapOvr>
    <a:masterClrMapping/>
  </p:clrMapOvr>
  <p:transition spd="slow">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B3CE2-4CD6-3811-A17E-090EA4A7DE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655A7B8-E0CE-40C5-E1C7-3D71331BEF37}"/>
              </a:ext>
            </a:extLst>
          </p:cNvPr>
          <p:cNvSpPr txBox="1"/>
          <p:nvPr/>
        </p:nvSpPr>
        <p:spPr>
          <a:xfrm>
            <a:off x="304800" y="4572000"/>
            <a:ext cx="7696200" cy="1260410"/>
          </a:xfrm>
          <a:prstGeom prst="rect">
            <a:avLst/>
          </a:prstGeom>
          <a:noFill/>
        </p:spPr>
        <p:txBody>
          <a:bodyPr wrap="square" rtlCol="0">
            <a:spAutoFit/>
          </a:bodyPr>
          <a:lstStyle/>
          <a:p>
            <a:pPr marL="0" marR="0" algn="l">
              <a:lnSpc>
                <a:spcPct val="107000"/>
              </a:lnSpc>
              <a:spcBef>
                <a:spcPts val="400"/>
              </a:spcBef>
              <a:spcAft>
                <a:spcPts val="200"/>
              </a:spcAft>
            </a:pPr>
            <a:r>
              <a:rPr lang="en-US" sz="1600" kern="100" dirty="0">
                <a:solidFill>
                  <a:schemeClr val="accent2"/>
                </a:solidFill>
                <a:latin typeface="Aptos" panose="020B0004020202020204" pitchFamily="34" charset="0"/>
                <a:cs typeface="Times New Roman" panose="02020603050405020304" pitchFamily="18" charset="0"/>
              </a:rPr>
              <a:t>Hebrews 11:23</a:t>
            </a:r>
          </a:p>
          <a:p>
            <a:pPr marL="0" marR="0" algn="l">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23 By faith Moses, when he was born, was hid three months of his parents, because they saw he was a proper child; and they were not afraid of the king's commandment.</a:t>
            </a:r>
          </a:p>
        </p:txBody>
      </p:sp>
      <p:sp>
        <p:nvSpPr>
          <p:cNvPr id="4" name="TextBox 3">
            <a:extLst>
              <a:ext uri="{FF2B5EF4-FFF2-40B4-BE49-F238E27FC236}">
                <a16:creationId xmlns:a16="http://schemas.microsoft.com/office/drawing/2014/main" id="{F491D63D-8D44-978B-1BE7-2F648A791D59}"/>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By Faith Moses parents hid him</a:t>
            </a:r>
          </a:p>
        </p:txBody>
      </p:sp>
      <p:pic>
        <p:nvPicPr>
          <p:cNvPr id="4098" name="Picture 2" descr="Hebrews 11:32-40 THEME ...">
            <a:extLst>
              <a:ext uri="{FF2B5EF4-FFF2-40B4-BE49-F238E27FC236}">
                <a16:creationId xmlns:a16="http://schemas.microsoft.com/office/drawing/2014/main" id="{78710E56-3581-394B-8BD2-FD5AC2740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219199"/>
            <a:ext cx="4191000" cy="3139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203377"/>
      </p:ext>
    </p:extLst>
  </p:cSld>
  <p:clrMapOvr>
    <a:masterClrMapping/>
  </p:clrMapOvr>
  <p:transition spd="slow">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5AB3D-51EA-11BA-4433-C27F6798270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B85AE26-3110-E390-CEFF-B39FA774757D}"/>
              </a:ext>
            </a:extLst>
          </p:cNvPr>
          <p:cNvSpPr txBox="1"/>
          <p:nvPr/>
        </p:nvSpPr>
        <p:spPr>
          <a:xfrm>
            <a:off x="304800" y="4572000"/>
            <a:ext cx="7696200" cy="2158476"/>
          </a:xfrm>
          <a:prstGeom prst="rect">
            <a:avLst/>
          </a:prstGeom>
          <a:noFill/>
        </p:spPr>
        <p:txBody>
          <a:bodyPr wrap="square" rtlCol="0">
            <a:spAutoFit/>
          </a:bodyPr>
          <a:lstStyle/>
          <a:p>
            <a:pPr marL="0" marR="0" algn="l">
              <a:lnSpc>
                <a:spcPct val="107000"/>
              </a:lnSpc>
              <a:spcBef>
                <a:spcPts val="400"/>
              </a:spcBef>
              <a:spcAft>
                <a:spcPts val="200"/>
              </a:spcAft>
            </a:pPr>
            <a:r>
              <a:rPr lang="en-US" sz="1600" kern="100" dirty="0">
                <a:solidFill>
                  <a:schemeClr val="accent2"/>
                </a:solidFill>
                <a:latin typeface="Aptos" panose="020B0004020202020204" pitchFamily="34" charset="0"/>
                <a:cs typeface="Times New Roman" panose="02020603050405020304" pitchFamily="18" charset="0"/>
              </a:rPr>
              <a:t>Hebrews 11:24-26</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24 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By faith Moses, when he was come to years, refused to be called the son of Pharaoh's daughter;</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25 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Choosing rather to suffer affliction with the people of God, than to enjoy the pleasures of sin for a season;</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26 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Esteeming the reproach of Christ greater riches than the treasures in Egypt: for he had respect unto the recompence of the reward.</a:t>
            </a:r>
          </a:p>
        </p:txBody>
      </p:sp>
      <p:sp>
        <p:nvSpPr>
          <p:cNvPr id="4" name="TextBox 3">
            <a:extLst>
              <a:ext uri="{FF2B5EF4-FFF2-40B4-BE49-F238E27FC236}">
                <a16:creationId xmlns:a16="http://schemas.microsoft.com/office/drawing/2014/main" id="{2B35ADD6-7CD4-2F75-4109-E40F6FD121EF}"/>
              </a:ext>
            </a:extLst>
          </p:cNvPr>
          <p:cNvSpPr txBox="1"/>
          <p:nvPr/>
        </p:nvSpPr>
        <p:spPr>
          <a:xfrm>
            <a:off x="990600" y="6617"/>
            <a:ext cx="7391400" cy="830997"/>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By Faith Moses refused to be called the son of Pharaoh’s Daughter</a:t>
            </a:r>
          </a:p>
        </p:txBody>
      </p:sp>
      <p:sp>
        <p:nvSpPr>
          <p:cNvPr id="5" name="TextBox 4">
            <a:extLst>
              <a:ext uri="{FF2B5EF4-FFF2-40B4-BE49-F238E27FC236}">
                <a16:creationId xmlns:a16="http://schemas.microsoft.com/office/drawing/2014/main" id="{38CAD6AB-72AC-BAC1-88AE-7ADE0BB02FE9}"/>
              </a:ext>
            </a:extLst>
          </p:cNvPr>
          <p:cNvSpPr txBox="1"/>
          <p:nvPr/>
        </p:nvSpPr>
        <p:spPr>
          <a:xfrm>
            <a:off x="2362200" y="858763"/>
            <a:ext cx="4572000" cy="739690"/>
          </a:xfrm>
          <a:prstGeom prst="rect">
            <a:avLst/>
          </a:prstGeom>
          <a:noFill/>
        </p:spPr>
        <p:txBody>
          <a:bodyPr wrap="square">
            <a:spAutoFit/>
          </a:bodyPr>
          <a:lstStyle/>
          <a:p>
            <a:pPr marL="0" marR="0">
              <a:lnSpc>
                <a:spcPct val="107000"/>
              </a:lnSpc>
              <a:spcBef>
                <a:spcPts val="200"/>
              </a:spcBef>
            </a:pPr>
            <a:r>
              <a:rPr lang="en-US" sz="20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Being right with God was more important than sin for a sin</a:t>
            </a:r>
          </a:p>
        </p:txBody>
      </p:sp>
      <p:pic>
        <p:nvPicPr>
          <p:cNvPr id="1036" name="Picture 12" descr="📅 January 30: Exodus 1–2: The Birth of Moses and the Providence of God |  by AIgniteScripture | Medium">
            <a:extLst>
              <a:ext uri="{FF2B5EF4-FFF2-40B4-BE49-F238E27FC236}">
                <a16:creationId xmlns:a16="http://schemas.microsoft.com/office/drawing/2014/main" id="{41656BFC-247B-4E64-B123-4C21579C5B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0900" y="1789826"/>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434321"/>
      </p:ext>
    </p:extLst>
  </p:cSld>
  <p:clrMapOvr>
    <a:masterClrMapping/>
  </p:clrMapOvr>
  <p:transition spd="slow">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E671A-D16F-9FD9-4F89-1BA18A39CA6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0A3F093-10E4-E1F9-57CD-8B5156C1CC96}"/>
              </a:ext>
            </a:extLst>
          </p:cNvPr>
          <p:cNvSpPr txBox="1"/>
          <p:nvPr/>
        </p:nvSpPr>
        <p:spPr>
          <a:xfrm>
            <a:off x="304800" y="5562600"/>
            <a:ext cx="7696200" cy="996940"/>
          </a:xfrm>
          <a:prstGeom prst="rect">
            <a:avLst/>
          </a:prstGeom>
          <a:noFill/>
        </p:spPr>
        <p:txBody>
          <a:bodyPr wrap="square" rtlCol="0">
            <a:spAutoFit/>
          </a:bodyPr>
          <a:lstStyle/>
          <a:p>
            <a:pPr marL="0" marR="0" algn="l">
              <a:lnSpc>
                <a:spcPct val="107000"/>
              </a:lnSpc>
              <a:spcBef>
                <a:spcPts val="400"/>
              </a:spcBef>
              <a:spcAft>
                <a:spcPts val="200"/>
              </a:spcAft>
            </a:pPr>
            <a:r>
              <a:rPr lang="en-US" sz="1800" kern="100" dirty="0">
                <a:solidFill>
                  <a:schemeClr val="accent2"/>
                </a:solidFill>
                <a:latin typeface="Aptos" panose="020B0004020202020204" pitchFamily="34" charset="0"/>
                <a:cs typeface="Times New Roman" panose="02020603050405020304" pitchFamily="18" charset="0"/>
              </a:rPr>
              <a:t>Hebrews 11:27</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27 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By faith he forsook Egypt, not fearing the wrath of the king: for he endured, as seeing him who is invisible.</a:t>
            </a:r>
          </a:p>
        </p:txBody>
      </p:sp>
      <p:sp>
        <p:nvSpPr>
          <p:cNvPr id="4" name="TextBox 3">
            <a:extLst>
              <a:ext uri="{FF2B5EF4-FFF2-40B4-BE49-F238E27FC236}">
                <a16:creationId xmlns:a16="http://schemas.microsoft.com/office/drawing/2014/main" id="{3B9D9CDF-9727-B98B-1BBC-82D5059F5D91}"/>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By Faith Moses forsakes Egypt</a:t>
            </a:r>
          </a:p>
        </p:txBody>
      </p:sp>
      <p:sp>
        <p:nvSpPr>
          <p:cNvPr id="5" name="TextBox 4">
            <a:extLst>
              <a:ext uri="{FF2B5EF4-FFF2-40B4-BE49-F238E27FC236}">
                <a16:creationId xmlns:a16="http://schemas.microsoft.com/office/drawing/2014/main" id="{86C6DBEF-12F7-5178-7F17-F1B29B8880EA}"/>
              </a:ext>
            </a:extLst>
          </p:cNvPr>
          <p:cNvSpPr txBox="1"/>
          <p:nvPr/>
        </p:nvSpPr>
        <p:spPr>
          <a:xfrm>
            <a:off x="2400300" y="468282"/>
            <a:ext cx="4572000" cy="739690"/>
          </a:xfrm>
          <a:prstGeom prst="rect">
            <a:avLst/>
          </a:prstGeom>
          <a:noFill/>
        </p:spPr>
        <p:txBody>
          <a:bodyPr wrap="square">
            <a:spAutoFit/>
          </a:bodyPr>
          <a:lstStyle/>
          <a:p>
            <a:pPr marL="0" marR="0">
              <a:lnSpc>
                <a:spcPct val="107000"/>
              </a:lnSpc>
              <a:spcBef>
                <a:spcPts val="200"/>
              </a:spcBef>
            </a:pPr>
            <a:r>
              <a:rPr lang="en-US" sz="20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Moses chooses not to fear the wrath of the King</a:t>
            </a:r>
          </a:p>
        </p:txBody>
      </p:sp>
      <p:pic>
        <p:nvPicPr>
          <p:cNvPr id="8" name="Picture 7">
            <a:extLst>
              <a:ext uri="{FF2B5EF4-FFF2-40B4-BE49-F238E27FC236}">
                <a16:creationId xmlns:a16="http://schemas.microsoft.com/office/drawing/2014/main" id="{2942BFE0-2815-0F0C-BAFA-6688CCBB1009}"/>
              </a:ext>
            </a:extLst>
          </p:cNvPr>
          <p:cNvPicPr>
            <a:picLocks noChangeAspect="1"/>
          </p:cNvPicPr>
          <p:nvPr/>
        </p:nvPicPr>
        <p:blipFill>
          <a:blip r:embed="rId2"/>
          <a:stretch>
            <a:fillRect/>
          </a:stretch>
        </p:blipFill>
        <p:spPr>
          <a:xfrm>
            <a:off x="2895600" y="1300941"/>
            <a:ext cx="3581400" cy="3581400"/>
          </a:xfrm>
          <a:prstGeom prst="rect">
            <a:avLst/>
          </a:prstGeom>
        </p:spPr>
      </p:pic>
    </p:spTree>
    <p:extLst>
      <p:ext uri="{BB962C8B-B14F-4D97-AF65-F5344CB8AC3E}">
        <p14:creationId xmlns:p14="http://schemas.microsoft.com/office/powerpoint/2010/main" val="3973460621"/>
      </p:ext>
    </p:extLst>
  </p:cSld>
  <p:clrMapOvr>
    <a:masterClrMapping/>
  </p:clrMapOvr>
  <p:transition spd="slow">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A41D7-7FBA-BC57-5B83-8A2A3839ADA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3A0CC72-1F6F-E42E-435C-2E660D328AAA}"/>
              </a:ext>
            </a:extLst>
          </p:cNvPr>
          <p:cNvSpPr txBox="1"/>
          <p:nvPr/>
        </p:nvSpPr>
        <p:spPr>
          <a:xfrm>
            <a:off x="304800" y="5673730"/>
            <a:ext cx="7696200" cy="996940"/>
          </a:xfrm>
          <a:prstGeom prst="rect">
            <a:avLst/>
          </a:prstGeom>
          <a:noFill/>
        </p:spPr>
        <p:txBody>
          <a:bodyPr wrap="square" rtlCol="0">
            <a:spAutoFit/>
          </a:bodyPr>
          <a:lstStyle/>
          <a:p>
            <a:pPr marL="0" marR="0" algn="l">
              <a:lnSpc>
                <a:spcPct val="107000"/>
              </a:lnSpc>
              <a:spcBef>
                <a:spcPts val="400"/>
              </a:spcBef>
              <a:spcAft>
                <a:spcPts val="200"/>
              </a:spcAft>
            </a:pPr>
            <a:r>
              <a:rPr lang="en-US" sz="1800" kern="100" dirty="0">
                <a:solidFill>
                  <a:schemeClr val="accent2"/>
                </a:solidFill>
                <a:latin typeface="Aptos" panose="020B0004020202020204" pitchFamily="34" charset="0"/>
                <a:cs typeface="Times New Roman" panose="02020603050405020304" pitchFamily="18" charset="0"/>
              </a:rPr>
              <a:t>Hebrews 11:29</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28 Through faith he kept the </a:t>
            </a:r>
            <a:r>
              <a:rPr lang="en-US" sz="18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passover</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and the sprinkling of blood, lest he that destroyed the firstborn should touch them.</a:t>
            </a:r>
          </a:p>
        </p:txBody>
      </p:sp>
      <p:sp>
        <p:nvSpPr>
          <p:cNvPr id="4" name="TextBox 3">
            <a:extLst>
              <a:ext uri="{FF2B5EF4-FFF2-40B4-BE49-F238E27FC236}">
                <a16:creationId xmlns:a16="http://schemas.microsoft.com/office/drawing/2014/main" id="{4C29F933-92F1-AAF4-11FF-A6919C447195}"/>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By Faith Moses Keeps the Passover</a:t>
            </a:r>
          </a:p>
        </p:txBody>
      </p:sp>
      <p:pic>
        <p:nvPicPr>
          <p:cNvPr id="1032" name="Picture 8" descr="Blood on the Doorposts: Passover Thoughts | All is Well">
            <a:extLst>
              <a:ext uri="{FF2B5EF4-FFF2-40B4-BE49-F238E27FC236}">
                <a16:creationId xmlns:a16="http://schemas.microsoft.com/office/drawing/2014/main" id="{1412FE2C-C124-61EE-C300-618A34F35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685800"/>
            <a:ext cx="4572000" cy="48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977645"/>
      </p:ext>
    </p:extLst>
  </p:cSld>
  <p:clrMapOvr>
    <a:masterClrMapping/>
  </p:clrMapOvr>
  <p:transition spd="slow">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0254E-7E36-B831-1925-A72F213F5F5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11C72EA-6DE1-A21B-4838-5B8994C8D06C}"/>
              </a:ext>
            </a:extLst>
          </p:cNvPr>
          <p:cNvSpPr txBox="1"/>
          <p:nvPr/>
        </p:nvSpPr>
        <p:spPr>
          <a:xfrm>
            <a:off x="304800" y="5638800"/>
            <a:ext cx="7696200" cy="996940"/>
          </a:xfrm>
          <a:prstGeom prst="rect">
            <a:avLst/>
          </a:prstGeom>
          <a:noFill/>
        </p:spPr>
        <p:txBody>
          <a:bodyPr wrap="square" rtlCol="0">
            <a:spAutoFit/>
          </a:bodyPr>
          <a:lstStyle/>
          <a:p>
            <a:pPr marL="0" marR="0" algn="l">
              <a:lnSpc>
                <a:spcPct val="107000"/>
              </a:lnSpc>
              <a:spcBef>
                <a:spcPts val="400"/>
              </a:spcBef>
              <a:spcAft>
                <a:spcPts val="200"/>
              </a:spcAft>
            </a:pPr>
            <a:r>
              <a:rPr lang="en-US" sz="1800" kern="100" dirty="0">
                <a:solidFill>
                  <a:schemeClr val="accent2"/>
                </a:solidFill>
                <a:latin typeface="Aptos" panose="020B0004020202020204" pitchFamily="34" charset="0"/>
                <a:cs typeface="Times New Roman" panose="02020603050405020304" pitchFamily="18" charset="0"/>
              </a:rPr>
              <a:t>Hebrews 11:29</a:t>
            </a:r>
          </a:p>
          <a:p>
            <a:pPr algn="l">
              <a:lnSpc>
                <a:spcPct val="107000"/>
              </a:lnSpc>
              <a:spcAft>
                <a:spcPts val="800"/>
              </a:spcAft>
            </a:pPr>
            <a:r>
              <a:rPr lang="en-US" sz="1800" kern="100" dirty="0">
                <a:solidFill>
                  <a:schemeClr val="accent6"/>
                </a:solidFill>
                <a:latin typeface="Aptos" panose="020B0004020202020204" pitchFamily="34" charset="0"/>
                <a:cs typeface="Times New Roman" panose="02020603050405020304" pitchFamily="18" charset="0"/>
              </a:rPr>
              <a:t>By faith they passed through the Red sea as by dry land: which the Egyptians assaying to do were drowned.</a:t>
            </a:r>
          </a:p>
        </p:txBody>
      </p:sp>
      <p:sp>
        <p:nvSpPr>
          <p:cNvPr id="4" name="TextBox 3">
            <a:extLst>
              <a:ext uri="{FF2B5EF4-FFF2-40B4-BE49-F238E27FC236}">
                <a16:creationId xmlns:a16="http://schemas.microsoft.com/office/drawing/2014/main" id="{B8EF0228-3BEF-72D1-F003-83E57809ABA6}"/>
              </a:ext>
            </a:extLst>
          </p:cNvPr>
          <p:cNvSpPr txBox="1"/>
          <p:nvPr/>
        </p:nvSpPr>
        <p:spPr>
          <a:xfrm>
            <a:off x="990600" y="6617"/>
            <a:ext cx="7391400" cy="830997"/>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By Faith Moses leads the children of Israel through the red sea</a:t>
            </a:r>
          </a:p>
        </p:txBody>
      </p:sp>
      <p:pic>
        <p:nvPicPr>
          <p:cNvPr id="1030" name="Picture 6" descr="How Did Moses Part the Red Sea? - WSJ">
            <a:extLst>
              <a:ext uri="{FF2B5EF4-FFF2-40B4-BE49-F238E27FC236}">
                <a16:creationId xmlns:a16="http://schemas.microsoft.com/office/drawing/2014/main" id="{725B77CD-A39C-CC4E-E89C-6965A16A4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338" y="1671638"/>
            <a:ext cx="5267325"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289598"/>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EB501B9-1620-4D41-BEAB-5D62324E8F19}"/>
              </a:ext>
            </a:extLst>
          </p:cNvPr>
          <p:cNvSpPr txBox="1"/>
          <p:nvPr/>
        </p:nvSpPr>
        <p:spPr>
          <a:xfrm>
            <a:off x="990600" y="6617"/>
            <a:ext cx="7391400" cy="707886"/>
          </a:xfrm>
          <a:prstGeom prst="rect">
            <a:avLst/>
          </a:prstGeom>
          <a:noFill/>
        </p:spPr>
        <p:txBody>
          <a:bodyPr wrap="square" rtlCol="0">
            <a:spAutoFit/>
          </a:bodyPr>
          <a:lstStyle/>
          <a:p>
            <a:pPr algn="ctr"/>
            <a:r>
              <a:rPr lang="en-US" sz="4000" b="1" dirty="0">
                <a:solidFill>
                  <a:srgbClr val="FFFF00"/>
                </a:solidFill>
                <a:latin typeface="Bookman Old Style" panose="02050604050505020204" pitchFamily="18" charset="0"/>
              </a:rPr>
              <a:t>Obtaining a good report</a:t>
            </a:r>
          </a:p>
        </p:txBody>
      </p:sp>
      <p:sp>
        <p:nvSpPr>
          <p:cNvPr id="7" name="TextBox 6">
            <a:extLst>
              <a:ext uri="{FF2B5EF4-FFF2-40B4-BE49-F238E27FC236}">
                <a16:creationId xmlns:a16="http://schemas.microsoft.com/office/drawing/2014/main" id="{3F1EC510-7C35-4287-BA51-03B81A035968}"/>
              </a:ext>
            </a:extLst>
          </p:cNvPr>
          <p:cNvSpPr txBox="1"/>
          <p:nvPr/>
        </p:nvSpPr>
        <p:spPr>
          <a:xfrm>
            <a:off x="2590800" y="696561"/>
            <a:ext cx="4109046" cy="378565"/>
          </a:xfrm>
          <a:prstGeom prst="rect">
            <a:avLst/>
          </a:prstGeom>
          <a:noFill/>
        </p:spPr>
        <p:txBody>
          <a:bodyPr wrap="square" rtlCol="0">
            <a:spAutoFit/>
          </a:bodyPr>
          <a:lstStyle/>
          <a:p>
            <a:pPr marL="0" marR="0">
              <a:lnSpc>
                <a:spcPct val="107000"/>
              </a:lnSpc>
              <a:spcAft>
                <a:spcPts val="800"/>
              </a:spcAft>
            </a:pPr>
            <a:r>
              <a:rPr lang="en-US" sz="1800" kern="100" dirty="0">
                <a:solidFill>
                  <a:schemeClr val="bg1">
                    <a:lumMod val="20000"/>
                    <a:lumOff val="80000"/>
                  </a:schemeClr>
                </a:solidFill>
                <a:effectLst/>
                <a:latin typeface="Aptos" panose="020B0004020202020204" pitchFamily="34" charset="0"/>
                <a:ea typeface="Aptos" panose="020B0004020202020204" pitchFamily="34" charset="0"/>
                <a:cs typeface="Times New Roman" panose="02020603050405020304" pitchFamily="18" charset="0"/>
              </a:rPr>
              <a:t>The elders obtains a good report by faith</a:t>
            </a:r>
          </a:p>
        </p:txBody>
      </p:sp>
      <p:sp>
        <p:nvSpPr>
          <p:cNvPr id="3" name="TextBox 2">
            <a:extLst>
              <a:ext uri="{FF2B5EF4-FFF2-40B4-BE49-F238E27FC236}">
                <a16:creationId xmlns:a16="http://schemas.microsoft.com/office/drawing/2014/main" id="{99BCBE7F-9E43-3F45-A735-4BA1257A80C6}"/>
              </a:ext>
            </a:extLst>
          </p:cNvPr>
          <p:cNvSpPr txBox="1"/>
          <p:nvPr/>
        </p:nvSpPr>
        <p:spPr>
          <a:xfrm>
            <a:off x="4114800" y="4479800"/>
            <a:ext cx="3962400" cy="1988621"/>
          </a:xfrm>
          <a:prstGeom prst="rect">
            <a:avLst/>
          </a:prstGeom>
          <a:noFill/>
        </p:spPr>
        <p:txBody>
          <a:bodyPr wrap="square" rtlCol="0">
            <a:spAutoFit/>
          </a:bodyPr>
          <a:lstStyle/>
          <a:p>
            <a:pPr marL="0" marR="0" algn="l">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11:1-2</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11 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Now faith is the substance of things hoped for, the evidence of things not seen.</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For by it the elders obtained a good report.</a:t>
            </a:r>
          </a:p>
        </p:txBody>
      </p:sp>
      <p:pic>
        <p:nvPicPr>
          <p:cNvPr id="2050" name="Picture 2" descr="Nephilim? | RayKLiu">
            <a:extLst>
              <a:ext uri="{FF2B5EF4-FFF2-40B4-BE49-F238E27FC236}">
                <a16:creationId xmlns:a16="http://schemas.microsoft.com/office/drawing/2014/main" id="{E47F03ED-D4FA-E61F-06CE-F91271EB5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223657"/>
            <a:ext cx="2885840"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7244273-281A-31A3-6EE9-E0E963E61BB0}"/>
              </a:ext>
            </a:extLst>
          </p:cNvPr>
          <p:cNvSpPr txBox="1"/>
          <p:nvPr/>
        </p:nvSpPr>
        <p:spPr>
          <a:xfrm>
            <a:off x="228600" y="1126772"/>
            <a:ext cx="7620000" cy="1370247"/>
          </a:xfrm>
          <a:prstGeom prst="rect">
            <a:avLst/>
          </a:prstGeom>
          <a:noFill/>
        </p:spPr>
        <p:txBody>
          <a:bodyPr wrap="square" rtlCol="0">
            <a:spAutoFit/>
          </a:bodyPr>
          <a:lstStyle/>
          <a:p>
            <a:pPr marL="0" marR="0" algn="l">
              <a:lnSpc>
                <a:spcPct val="107000"/>
              </a:lnSpc>
              <a:spcAft>
                <a:spcPts val="800"/>
              </a:spcAft>
            </a:pPr>
            <a:r>
              <a:rPr lang="en-US" sz="1800" kern="100" dirty="0">
                <a:solidFill>
                  <a:schemeClr val="bg1">
                    <a:lumMod val="20000"/>
                    <a:lumOff val="80000"/>
                  </a:schemeClr>
                </a:solidFill>
                <a:effectLst/>
                <a:latin typeface="Aptos" panose="020B0004020202020204" pitchFamily="34" charset="0"/>
                <a:ea typeface="Aptos" panose="020B0004020202020204" pitchFamily="34" charset="0"/>
                <a:cs typeface="Times New Roman" panose="02020603050405020304" pitchFamily="18" charset="0"/>
              </a:rPr>
              <a:t>What is a good report? – </a:t>
            </a:r>
            <a:r>
              <a:rPr lang="en-US" sz="1800"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rPr>
              <a:t>We are well able to take the land! </a:t>
            </a:r>
          </a:p>
          <a:p>
            <a:pPr marL="0" marR="0" algn="l">
              <a:lnSpc>
                <a:spcPct val="107000"/>
              </a:lnSpc>
              <a:spcAft>
                <a:spcPts val="800"/>
              </a:spcAft>
            </a:pPr>
            <a:r>
              <a:rPr lang="en-US" sz="18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Numbers 13:30</a:t>
            </a:r>
            <a:br>
              <a:rPr lang="en-US" sz="1800"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rPr>
            </a:br>
            <a:r>
              <a:rPr lang="en-US" sz="1800" kern="100" dirty="0">
                <a:solidFill>
                  <a:schemeClr val="accent6"/>
                </a:solidFill>
                <a:latin typeface="Aptos" panose="020B0004020202020204" pitchFamily="34" charset="0"/>
                <a:cs typeface="Times New Roman" panose="02020603050405020304" pitchFamily="18" charset="0"/>
              </a:rPr>
              <a:t>30 And Caleb stilled the people before Moses, and said, Let us go up at once, and possess it; for we are well able to overcome it.</a:t>
            </a:r>
          </a:p>
        </p:txBody>
      </p:sp>
      <p:sp>
        <p:nvSpPr>
          <p:cNvPr id="5" name="TextBox 4">
            <a:extLst>
              <a:ext uri="{FF2B5EF4-FFF2-40B4-BE49-F238E27FC236}">
                <a16:creationId xmlns:a16="http://schemas.microsoft.com/office/drawing/2014/main" id="{51B78FA6-52D5-077A-EF72-ED0B8EDFF64F}"/>
              </a:ext>
            </a:extLst>
          </p:cNvPr>
          <p:cNvSpPr txBox="1"/>
          <p:nvPr/>
        </p:nvSpPr>
        <p:spPr>
          <a:xfrm>
            <a:off x="228600" y="2667000"/>
            <a:ext cx="8382000" cy="1472839"/>
          </a:xfrm>
          <a:prstGeom prst="rect">
            <a:avLst/>
          </a:prstGeom>
          <a:noFill/>
        </p:spPr>
        <p:txBody>
          <a:bodyPr wrap="square" rtlCol="0">
            <a:spAutoFit/>
          </a:bodyPr>
          <a:lstStyle/>
          <a:p>
            <a:pPr marL="0" marR="0" algn="l">
              <a:lnSpc>
                <a:spcPct val="107000"/>
              </a:lnSpc>
              <a:spcAft>
                <a:spcPts val="800"/>
              </a:spcAft>
            </a:pPr>
            <a:r>
              <a:rPr lang="en-US" sz="1800" kern="100" dirty="0">
                <a:solidFill>
                  <a:schemeClr val="bg1">
                    <a:lumMod val="20000"/>
                    <a:lumOff val="80000"/>
                  </a:schemeClr>
                </a:solidFill>
                <a:effectLst/>
                <a:latin typeface="Aptos" panose="020B0004020202020204" pitchFamily="34" charset="0"/>
                <a:ea typeface="Aptos" panose="020B0004020202020204" pitchFamily="34" charset="0"/>
                <a:cs typeface="Times New Roman" panose="02020603050405020304" pitchFamily="18" charset="0"/>
              </a:rPr>
              <a:t>What is a bad report? – </a:t>
            </a:r>
            <a:r>
              <a:rPr lang="en-US" sz="1800"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rPr>
              <a:t>We were in our own sight as grasshoppers</a:t>
            </a:r>
          </a:p>
          <a:p>
            <a:pPr marL="0" marR="0" algn="l">
              <a:lnSpc>
                <a:spcPct val="107000"/>
              </a:lnSpc>
              <a:spcAft>
                <a:spcPts val="800"/>
              </a:spcAft>
            </a:pPr>
            <a:r>
              <a:rPr lang="en-US" sz="18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Numbers 13:33</a:t>
            </a:r>
          </a:p>
          <a:p>
            <a:pPr marL="0" marR="0" algn="l">
              <a:lnSpc>
                <a:spcPct val="107000"/>
              </a:lnSpc>
              <a:spcAft>
                <a:spcPts val="800"/>
              </a:spcAft>
            </a:pPr>
            <a:r>
              <a:rPr lang="en-US" sz="1800" kern="100" dirty="0">
                <a:solidFill>
                  <a:schemeClr val="accent6"/>
                </a:solidFill>
                <a:latin typeface="Aptos" panose="020B0004020202020204" pitchFamily="34" charset="0"/>
                <a:cs typeface="Times New Roman" panose="02020603050405020304" pitchFamily="18" charset="0"/>
              </a:rPr>
              <a:t>33 And there we saw the giants, the sons of Anak, which come of the giants: and we were in our own sight as grasshoppers, and so we were in their sight.</a:t>
            </a:r>
          </a:p>
        </p:txBody>
      </p:sp>
    </p:spTree>
  </p:cSld>
  <p:clrMapOvr>
    <a:masterClrMapping/>
  </p:clrMapOvr>
  <p:transition spd="slow">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80F17-F2FA-A517-997A-E551CCB3E24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CA2C56A-DD49-F92E-95AA-B0F3C16D1138}"/>
              </a:ext>
            </a:extLst>
          </p:cNvPr>
          <p:cNvSpPr txBox="1"/>
          <p:nvPr/>
        </p:nvSpPr>
        <p:spPr>
          <a:xfrm>
            <a:off x="304800" y="5486400"/>
            <a:ext cx="7696200" cy="996940"/>
          </a:xfrm>
          <a:prstGeom prst="rect">
            <a:avLst/>
          </a:prstGeom>
          <a:noFill/>
        </p:spPr>
        <p:txBody>
          <a:bodyPr wrap="square" rtlCol="0">
            <a:spAutoFit/>
          </a:bodyPr>
          <a:lstStyle/>
          <a:p>
            <a:pPr marL="0" marR="0" algn="l">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11:30</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30 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By faith the walls of Jericho fell down, after they were compassed about seven days.</a:t>
            </a:r>
          </a:p>
        </p:txBody>
      </p:sp>
      <p:sp>
        <p:nvSpPr>
          <p:cNvPr id="4" name="TextBox 3">
            <a:extLst>
              <a:ext uri="{FF2B5EF4-FFF2-40B4-BE49-F238E27FC236}">
                <a16:creationId xmlns:a16="http://schemas.microsoft.com/office/drawing/2014/main" id="{E29BD97A-F9E4-0667-9D7C-F807404393AC}"/>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7 days – 7 times</a:t>
            </a:r>
          </a:p>
        </p:txBody>
      </p:sp>
      <p:sp>
        <p:nvSpPr>
          <p:cNvPr id="7" name="TextBox 6">
            <a:extLst>
              <a:ext uri="{FF2B5EF4-FFF2-40B4-BE49-F238E27FC236}">
                <a16:creationId xmlns:a16="http://schemas.microsoft.com/office/drawing/2014/main" id="{F80648D5-E82D-8317-7996-42C2DBCF0B67}"/>
              </a:ext>
            </a:extLst>
          </p:cNvPr>
          <p:cNvSpPr txBox="1"/>
          <p:nvPr/>
        </p:nvSpPr>
        <p:spPr>
          <a:xfrm>
            <a:off x="1295400" y="604179"/>
            <a:ext cx="6781800" cy="635943"/>
          </a:xfrm>
          <a:prstGeom prst="rect">
            <a:avLst/>
          </a:prstGeom>
          <a:noFill/>
        </p:spPr>
        <p:txBody>
          <a:bodyPr wrap="square">
            <a:spAutoFit/>
          </a:bodyPr>
          <a:lstStyle/>
          <a:p>
            <a:pPr marL="0" marR="0">
              <a:lnSpc>
                <a:spcPct val="107000"/>
              </a:lnSpc>
              <a:spcBef>
                <a:spcPts val="200"/>
              </a:spcBef>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For 6 days they walked around Jericho and nothing happened</a:t>
            </a:r>
          </a:p>
          <a:p>
            <a:pPr marL="0" marR="0">
              <a:lnSpc>
                <a:spcPct val="107000"/>
              </a:lnSpc>
              <a:spcBef>
                <a:spcPts val="200"/>
              </a:spcBef>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The 7</a:t>
            </a:r>
            <a:r>
              <a:rPr lang="en-US" sz="1600" b="1" i="1" kern="100" baseline="300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th</a:t>
            </a: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 day, that had to walk around it 7 times.</a:t>
            </a:r>
          </a:p>
        </p:txBody>
      </p:sp>
      <p:pic>
        <p:nvPicPr>
          <p:cNvPr id="8" name="Picture 7" descr="Ancient Jericho: The First Walled City In History">
            <a:extLst>
              <a:ext uri="{FF2B5EF4-FFF2-40B4-BE49-F238E27FC236}">
                <a16:creationId xmlns:a16="http://schemas.microsoft.com/office/drawing/2014/main" id="{EAFD69DF-2BFC-3C50-15E0-DF35FA3646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506592"/>
            <a:ext cx="5562600" cy="3750289"/>
          </a:xfrm>
          <a:prstGeom prst="rect">
            <a:avLst/>
          </a:prstGeom>
          <a:noFill/>
          <a:ln>
            <a:noFill/>
          </a:ln>
        </p:spPr>
      </p:pic>
    </p:spTree>
    <p:extLst>
      <p:ext uri="{BB962C8B-B14F-4D97-AF65-F5344CB8AC3E}">
        <p14:creationId xmlns:p14="http://schemas.microsoft.com/office/powerpoint/2010/main" val="912925884"/>
      </p:ext>
    </p:extLst>
  </p:cSld>
  <p:clrMapOvr>
    <a:masterClrMapping/>
  </p:clrMapOvr>
  <p:transition spd="slow">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BCE9B-88A1-5811-9E10-7A6DF1624AE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0710382-C720-DF29-9467-30399D64C7A2}"/>
              </a:ext>
            </a:extLst>
          </p:cNvPr>
          <p:cNvSpPr txBox="1"/>
          <p:nvPr/>
        </p:nvSpPr>
        <p:spPr>
          <a:xfrm>
            <a:off x="304800" y="5238705"/>
            <a:ext cx="7696200" cy="996940"/>
          </a:xfrm>
          <a:prstGeom prst="rect">
            <a:avLst/>
          </a:prstGeom>
          <a:noFill/>
        </p:spPr>
        <p:txBody>
          <a:bodyPr wrap="square" rtlCol="0">
            <a:spAutoFit/>
          </a:bodyPr>
          <a:lstStyle/>
          <a:p>
            <a:pPr marL="0" marR="0" algn="l">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11:31</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31 By faith the harlot Rahab perished not with them that believed not, when she had received the spies with peace.</a:t>
            </a:r>
          </a:p>
        </p:txBody>
      </p:sp>
      <p:sp>
        <p:nvSpPr>
          <p:cNvPr id="4" name="TextBox 3">
            <a:extLst>
              <a:ext uri="{FF2B5EF4-FFF2-40B4-BE49-F238E27FC236}">
                <a16:creationId xmlns:a16="http://schemas.microsoft.com/office/drawing/2014/main" id="{6A07C8EA-3E2E-9D66-AF28-DEF2D4A56800}"/>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God pay’s attention to red cords</a:t>
            </a:r>
          </a:p>
        </p:txBody>
      </p:sp>
      <p:pic>
        <p:nvPicPr>
          <p:cNvPr id="2" name="Picture 1" descr="Christ as the Scarlet Cord of Rahab ...">
            <a:extLst>
              <a:ext uri="{FF2B5EF4-FFF2-40B4-BE49-F238E27FC236}">
                <a16:creationId xmlns:a16="http://schemas.microsoft.com/office/drawing/2014/main" id="{9187D192-32C7-3783-6271-DC8F0E6388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506592"/>
            <a:ext cx="2438400" cy="3508064"/>
          </a:xfrm>
          <a:prstGeom prst="rect">
            <a:avLst/>
          </a:prstGeom>
          <a:noFill/>
          <a:ln>
            <a:noFill/>
          </a:ln>
        </p:spPr>
      </p:pic>
      <p:sp>
        <p:nvSpPr>
          <p:cNvPr id="7" name="TextBox 6">
            <a:extLst>
              <a:ext uri="{FF2B5EF4-FFF2-40B4-BE49-F238E27FC236}">
                <a16:creationId xmlns:a16="http://schemas.microsoft.com/office/drawing/2014/main" id="{54130DFF-E434-BC14-897C-243F434C2892}"/>
              </a:ext>
            </a:extLst>
          </p:cNvPr>
          <p:cNvSpPr txBox="1"/>
          <p:nvPr/>
        </p:nvSpPr>
        <p:spPr>
          <a:xfrm>
            <a:off x="2395538" y="617592"/>
            <a:ext cx="4581524" cy="739690"/>
          </a:xfrm>
          <a:prstGeom prst="rect">
            <a:avLst/>
          </a:prstGeom>
          <a:noFill/>
        </p:spPr>
        <p:txBody>
          <a:bodyPr wrap="square">
            <a:spAutoFit/>
          </a:bodyPr>
          <a:lstStyle/>
          <a:p>
            <a:pPr marL="0" marR="0">
              <a:lnSpc>
                <a:spcPct val="107000"/>
              </a:lnSpc>
              <a:spcBef>
                <a:spcPts val="200"/>
              </a:spcBef>
            </a:pPr>
            <a:r>
              <a:rPr lang="en-US" sz="20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Its more important to God what you believe, then what your past is</a:t>
            </a:r>
          </a:p>
        </p:txBody>
      </p:sp>
    </p:spTree>
    <p:extLst>
      <p:ext uri="{BB962C8B-B14F-4D97-AF65-F5344CB8AC3E}">
        <p14:creationId xmlns:p14="http://schemas.microsoft.com/office/powerpoint/2010/main" val="3178429292"/>
      </p:ext>
    </p:extLst>
  </p:cSld>
  <p:clrMapOvr>
    <a:masterClrMapping/>
  </p:clrMapOvr>
  <p:transition spd="slow">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2965F-633D-2C37-A7E6-3CBEB7F5726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026BF29-8CFA-46E6-D271-D066CD3077B4}"/>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And what more shall I say?</a:t>
            </a:r>
          </a:p>
        </p:txBody>
      </p:sp>
      <p:sp>
        <p:nvSpPr>
          <p:cNvPr id="6" name="TextBox 5">
            <a:extLst>
              <a:ext uri="{FF2B5EF4-FFF2-40B4-BE49-F238E27FC236}">
                <a16:creationId xmlns:a16="http://schemas.microsoft.com/office/drawing/2014/main" id="{6E82B3C8-C069-ED25-2C39-D8454AE94576}"/>
              </a:ext>
            </a:extLst>
          </p:cNvPr>
          <p:cNvSpPr txBox="1"/>
          <p:nvPr/>
        </p:nvSpPr>
        <p:spPr>
          <a:xfrm>
            <a:off x="228600" y="838200"/>
            <a:ext cx="8610600" cy="5408725"/>
          </a:xfrm>
          <a:prstGeom prst="rect">
            <a:avLst/>
          </a:prstGeom>
          <a:noFill/>
        </p:spPr>
        <p:txBody>
          <a:bodyPr wrap="square">
            <a:spAutoFit/>
          </a:bodyPr>
          <a:lstStyle/>
          <a:p>
            <a:pPr marL="0" marR="0" algn="l">
              <a:lnSpc>
                <a:spcPct val="107000"/>
              </a:lnSpc>
              <a:spcBef>
                <a:spcPts val="400"/>
              </a:spcBef>
              <a:spcAft>
                <a:spcPts val="200"/>
              </a:spcAft>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11:32 - 40</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32 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what shall I more say? for the time would fail me to tell of Gedeon, and of Barak, and of Samson, and of </a:t>
            </a:r>
            <a:r>
              <a:rPr lang="en-US" sz="16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Jephthae</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of David also, and Samuel, and of the prophets:</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33 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Who through faith subdued kingdoms, wrought righteousness, obtained promises, stopped the mouths of lions.</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34 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Quenched the violence of fire, escaped the edge of the sword, out of weakness were made strong, waxed valiant in fight, turned to flight the armies of the aliens.</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35 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Women received their dead raised to life again: and others were tortured, not accepting deliverance; that they might obtain a better resurrection:</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36 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others had trial of cruel </a:t>
            </a:r>
            <a:r>
              <a:rPr lang="en-US" sz="16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mockings</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and </a:t>
            </a:r>
            <a:r>
              <a:rPr lang="en-US" sz="16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scourgings</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yea, moreover of bonds and imprisonment:</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37 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They were stoned, they were sawn asunder, were tempted, were slain with the sword: they wandered about in sheepskins and goatskins; being destitute, afflicted, tormented;</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38 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(Of whom the world was not worthy:) they wandered in deserts, and in mountains, and in dens and caves of the earth.</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39 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these all, having obtained a good report through faith, received not the promise:</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40 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God having provided some better thing for us, that they without us should not be made perfect.</a:t>
            </a:r>
          </a:p>
        </p:txBody>
      </p:sp>
    </p:spTree>
    <p:extLst>
      <p:ext uri="{BB962C8B-B14F-4D97-AF65-F5344CB8AC3E}">
        <p14:creationId xmlns:p14="http://schemas.microsoft.com/office/powerpoint/2010/main" val="3357794462"/>
      </p:ext>
    </p:extLst>
  </p:cSld>
  <p:clrMapOvr>
    <a:masterClrMapping/>
  </p:clrMapOvr>
  <p:transition spd="slow">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C3AA5-F78D-9171-547B-D78DCD9A31F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B9D9BF4-B44C-76E4-B706-26D3BD47753E}"/>
              </a:ext>
            </a:extLst>
          </p:cNvPr>
          <p:cNvSpPr txBox="1"/>
          <p:nvPr/>
        </p:nvSpPr>
        <p:spPr>
          <a:xfrm>
            <a:off x="228600" y="4724400"/>
            <a:ext cx="7696200" cy="1439946"/>
          </a:xfrm>
          <a:prstGeom prst="rect">
            <a:avLst/>
          </a:prstGeom>
          <a:noFill/>
        </p:spPr>
        <p:txBody>
          <a:bodyPr wrap="square" rtlCol="0">
            <a:spAutoFit/>
          </a:bodyPr>
          <a:lstStyle/>
          <a:p>
            <a:pPr marL="0" marR="0" algn="l">
              <a:lnSpc>
                <a:spcPct val="107000"/>
              </a:lnSpc>
              <a:spcAft>
                <a:spcPts val="800"/>
              </a:spcAft>
            </a:pPr>
            <a:r>
              <a:rPr lang="en-US" sz="1800" b="1"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rPr>
              <a:t>Make sure God has pleasure in you</a:t>
            </a:r>
          </a:p>
          <a:p>
            <a:pPr marL="0" marR="0" algn="l">
              <a:lnSpc>
                <a:spcPct val="107000"/>
              </a:lnSpc>
              <a:spcAft>
                <a:spcPts val="800"/>
              </a:spcAft>
            </a:pPr>
            <a:r>
              <a:rPr lang="en-US" sz="2400" b="1" kern="100" baseline="300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Hebrews 10:38</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38 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Now the just shall live by faith: but if any man draw back, my soul shall have no pleasure in him.</a:t>
            </a:r>
          </a:p>
        </p:txBody>
      </p:sp>
      <p:sp>
        <p:nvSpPr>
          <p:cNvPr id="4" name="TextBox 3">
            <a:extLst>
              <a:ext uri="{FF2B5EF4-FFF2-40B4-BE49-F238E27FC236}">
                <a16:creationId xmlns:a16="http://schemas.microsoft.com/office/drawing/2014/main" id="{8B16012C-1F74-2E69-11C2-E797688E78B5}"/>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Hall of Faith Summary</a:t>
            </a:r>
          </a:p>
        </p:txBody>
      </p:sp>
      <p:sp>
        <p:nvSpPr>
          <p:cNvPr id="5" name="TextBox 4">
            <a:extLst>
              <a:ext uri="{FF2B5EF4-FFF2-40B4-BE49-F238E27FC236}">
                <a16:creationId xmlns:a16="http://schemas.microsoft.com/office/drawing/2014/main" id="{A86FFD07-BDF3-B2E5-1018-4E55D713EFFC}"/>
              </a:ext>
            </a:extLst>
          </p:cNvPr>
          <p:cNvSpPr txBox="1"/>
          <p:nvPr/>
        </p:nvSpPr>
        <p:spPr>
          <a:xfrm>
            <a:off x="1600200" y="1752929"/>
            <a:ext cx="6400800" cy="1980542"/>
          </a:xfrm>
          <a:prstGeom prst="rect">
            <a:avLst/>
          </a:prstGeom>
          <a:noFill/>
        </p:spPr>
        <p:txBody>
          <a:bodyPr wrap="square">
            <a:spAutoFit/>
          </a:bodyPr>
          <a:lstStyle/>
          <a:p>
            <a:pPr marL="285750" marR="0" indent="-285750" algn="l">
              <a:lnSpc>
                <a:spcPct val="107000"/>
              </a:lnSpc>
              <a:spcAft>
                <a:spcPts val="800"/>
              </a:spcAft>
              <a:buFont typeface="Arial" panose="020B0604020202020204" pitchFamily="34" charset="0"/>
              <a:buChar char="•"/>
            </a:pP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Faith always speaks the desired end-result</a:t>
            </a:r>
          </a:p>
          <a:p>
            <a:pPr marL="285750" marR="0" indent="-285750" algn="l">
              <a:lnSpc>
                <a:spcPct val="107000"/>
              </a:lnSpc>
              <a:spcAft>
                <a:spcPts val="800"/>
              </a:spcAft>
              <a:buFont typeface="Arial" panose="020B0604020202020204" pitchFamily="34" charset="0"/>
              <a:buChar char="•"/>
            </a:pP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Faith does not take into account the circumstances in the natural</a:t>
            </a:r>
          </a:p>
          <a:p>
            <a:pPr marL="285750" marR="0" indent="-285750" algn="l">
              <a:lnSpc>
                <a:spcPct val="107000"/>
              </a:lnSpc>
              <a:spcAft>
                <a:spcPts val="800"/>
              </a:spcAft>
              <a:buFont typeface="Arial" panose="020B0604020202020204" pitchFamily="34" charset="0"/>
              <a:buChar char="•"/>
            </a:pP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Faith gives substance in the natural, to unseen things in the supernatural</a:t>
            </a:r>
          </a:p>
          <a:p>
            <a:pPr marL="285750" marR="0" indent="-285750" algn="l">
              <a:lnSpc>
                <a:spcPct val="107000"/>
              </a:lnSpc>
              <a:spcAft>
                <a:spcPts val="800"/>
              </a:spcAft>
              <a:buFont typeface="Arial" panose="020B0604020202020204" pitchFamily="34" charset="0"/>
              <a:buChar char="•"/>
            </a:pP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Faith calls things that are not as though they were</a:t>
            </a:r>
          </a:p>
          <a:p>
            <a:pPr marL="285750" marR="0" indent="-285750" algn="l">
              <a:lnSpc>
                <a:spcPct val="107000"/>
              </a:lnSpc>
              <a:spcAft>
                <a:spcPts val="800"/>
              </a:spcAft>
              <a:buFont typeface="Arial" panose="020B0604020202020204" pitchFamily="34" charset="0"/>
              <a:buChar char="•"/>
            </a:pP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Faith without works is dead</a:t>
            </a:r>
          </a:p>
          <a:p>
            <a:pPr marL="285750" marR="0" indent="-285750" algn="l">
              <a:lnSpc>
                <a:spcPct val="107000"/>
              </a:lnSpc>
              <a:spcAft>
                <a:spcPts val="800"/>
              </a:spcAft>
              <a:buFont typeface="Arial" panose="020B0604020202020204" pitchFamily="34" charset="0"/>
              <a:buChar char="•"/>
            </a:pP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Faith requires action – (As they went, they were healed)</a:t>
            </a:r>
          </a:p>
        </p:txBody>
      </p:sp>
      <p:sp>
        <p:nvSpPr>
          <p:cNvPr id="6" name="TextBox 5">
            <a:extLst>
              <a:ext uri="{FF2B5EF4-FFF2-40B4-BE49-F238E27FC236}">
                <a16:creationId xmlns:a16="http://schemas.microsoft.com/office/drawing/2014/main" id="{FADE6367-A3BB-C131-21B3-9F2BDA2B5DD7}"/>
              </a:ext>
            </a:extLst>
          </p:cNvPr>
          <p:cNvSpPr txBox="1"/>
          <p:nvPr/>
        </p:nvSpPr>
        <p:spPr>
          <a:xfrm>
            <a:off x="2400300" y="674814"/>
            <a:ext cx="4572000" cy="410369"/>
          </a:xfrm>
          <a:prstGeom prst="rect">
            <a:avLst/>
          </a:prstGeom>
          <a:noFill/>
        </p:spPr>
        <p:txBody>
          <a:bodyPr wrap="square">
            <a:spAutoFit/>
          </a:bodyPr>
          <a:lstStyle/>
          <a:p>
            <a:pPr marL="0" marR="0">
              <a:lnSpc>
                <a:spcPct val="107000"/>
              </a:lnSpc>
              <a:spcBef>
                <a:spcPts val="400"/>
              </a:spcBef>
              <a:spcAft>
                <a:spcPts val="200"/>
              </a:spcAft>
            </a:pPr>
            <a:r>
              <a:rPr lang="en-US" sz="20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The just shall live by faith</a:t>
            </a:r>
          </a:p>
        </p:txBody>
      </p:sp>
    </p:spTree>
    <p:extLst>
      <p:ext uri="{BB962C8B-B14F-4D97-AF65-F5344CB8AC3E}">
        <p14:creationId xmlns:p14="http://schemas.microsoft.com/office/powerpoint/2010/main" val="3218199567"/>
      </p:ext>
    </p:extLst>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D1E4D-BA47-96B1-637F-A7D6ADFB9D7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3F4942D-4D03-A0DF-CDF4-5DFAD7F1543C}"/>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The Worlds were framed by the Word of God</a:t>
            </a:r>
          </a:p>
        </p:txBody>
      </p:sp>
      <p:sp>
        <p:nvSpPr>
          <p:cNvPr id="6" name="TextBox 5">
            <a:extLst>
              <a:ext uri="{FF2B5EF4-FFF2-40B4-BE49-F238E27FC236}">
                <a16:creationId xmlns:a16="http://schemas.microsoft.com/office/drawing/2014/main" id="{EDDDBFBF-4B32-DFB8-35A1-A7FCE4774F0D}"/>
              </a:ext>
            </a:extLst>
          </p:cNvPr>
          <p:cNvSpPr txBox="1"/>
          <p:nvPr/>
        </p:nvSpPr>
        <p:spPr>
          <a:xfrm>
            <a:off x="381000" y="1524000"/>
            <a:ext cx="4572000" cy="1915140"/>
          </a:xfrm>
          <a:prstGeom prst="rect">
            <a:avLst/>
          </a:prstGeom>
          <a:noFill/>
        </p:spPr>
        <p:txBody>
          <a:bodyPr wrap="square">
            <a:spAutoFit/>
          </a:bodyPr>
          <a:lstStyle/>
          <a:p>
            <a:pPr marL="0" marR="0" algn="l">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The Worlds were framed by the Word of God</a:t>
            </a:r>
          </a:p>
          <a:p>
            <a:pPr marL="0" marR="0" algn="l">
              <a:lnSpc>
                <a:spcPct val="107000"/>
              </a:lnSpc>
              <a:spcBef>
                <a:spcPts val="200"/>
              </a:spcBef>
            </a:pP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Things that were made – were not made of things that appear</a:t>
            </a: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When you are using your Faith to believe God for an answer to prayer, we cannot based our progress in receiving on physical circumstances. Faith cannot be seen with the natural eyes.</a:t>
            </a:r>
          </a:p>
        </p:txBody>
      </p:sp>
      <p:pic>
        <p:nvPicPr>
          <p:cNvPr id="9" name="Picture 8">
            <a:extLst>
              <a:ext uri="{FF2B5EF4-FFF2-40B4-BE49-F238E27FC236}">
                <a16:creationId xmlns:a16="http://schemas.microsoft.com/office/drawing/2014/main" id="{9733C663-8C9B-A95C-FF0F-14E462B2C560}"/>
              </a:ext>
            </a:extLst>
          </p:cNvPr>
          <p:cNvPicPr>
            <a:picLocks noChangeAspect="1"/>
          </p:cNvPicPr>
          <p:nvPr/>
        </p:nvPicPr>
        <p:blipFill>
          <a:blip r:embed="rId2"/>
          <a:stretch>
            <a:fillRect/>
          </a:stretch>
        </p:blipFill>
        <p:spPr>
          <a:xfrm>
            <a:off x="5149521" y="1905000"/>
            <a:ext cx="3416958" cy="1781402"/>
          </a:xfrm>
          <a:prstGeom prst="rect">
            <a:avLst/>
          </a:prstGeom>
        </p:spPr>
      </p:pic>
      <p:pic>
        <p:nvPicPr>
          <p:cNvPr id="2058" name="Picture 10" descr="Solar System Exploration - NASA Science">
            <a:extLst>
              <a:ext uri="{FF2B5EF4-FFF2-40B4-BE49-F238E27FC236}">
                <a16:creationId xmlns:a16="http://schemas.microsoft.com/office/drawing/2014/main" id="{1DD23D91-F0A3-A81A-7F6A-64728C36C5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4648200"/>
            <a:ext cx="4572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8F8C184-367B-0F05-F719-C5DB9A2B4149}"/>
              </a:ext>
            </a:extLst>
          </p:cNvPr>
          <p:cNvSpPr txBox="1"/>
          <p:nvPr/>
        </p:nvSpPr>
        <p:spPr>
          <a:xfrm>
            <a:off x="914400" y="442582"/>
            <a:ext cx="7239000" cy="674928"/>
          </a:xfrm>
          <a:prstGeom prst="rect">
            <a:avLst/>
          </a:prstGeom>
          <a:noFill/>
        </p:spPr>
        <p:txBody>
          <a:bodyPr wrap="square">
            <a:spAutoFit/>
          </a:bodyPr>
          <a:lstStyle/>
          <a:p>
            <a:pPr marL="0" marR="0">
              <a:lnSpc>
                <a:spcPct val="107000"/>
              </a:lnSpc>
              <a:spcBef>
                <a:spcPts val="200"/>
              </a:spcBef>
            </a:pP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If the Worlds were frame by the Word, what can you do with it? The Word is nigh, thee, even in thy mouth</a:t>
            </a:r>
          </a:p>
        </p:txBody>
      </p:sp>
      <p:sp>
        <p:nvSpPr>
          <p:cNvPr id="7" name="TextBox 6">
            <a:extLst>
              <a:ext uri="{FF2B5EF4-FFF2-40B4-BE49-F238E27FC236}">
                <a16:creationId xmlns:a16="http://schemas.microsoft.com/office/drawing/2014/main" id="{C75BF7DB-1303-F9F2-7CC0-953CF904F010}"/>
              </a:ext>
            </a:extLst>
          </p:cNvPr>
          <p:cNvSpPr txBox="1"/>
          <p:nvPr/>
        </p:nvSpPr>
        <p:spPr>
          <a:xfrm>
            <a:off x="400905" y="4121510"/>
            <a:ext cx="3352800" cy="2050690"/>
          </a:xfrm>
          <a:prstGeom prst="rect">
            <a:avLst/>
          </a:prstGeom>
          <a:noFill/>
        </p:spPr>
        <p:txBody>
          <a:bodyPr wrap="square">
            <a:spAutoFit/>
          </a:bodyPr>
          <a:lstStyle/>
          <a:p>
            <a:pPr marL="0" marR="0" algn="l">
              <a:lnSpc>
                <a:spcPct val="107000"/>
              </a:lnSpc>
              <a:spcBef>
                <a:spcPts val="400"/>
              </a:spcBef>
              <a:spcAft>
                <a:spcPts val="200"/>
              </a:spcAft>
            </a:pPr>
            <a:r>
              <a:rPr lang="en-US" sz="2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11:3</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Through faith we understand that the worlds were framed by the word of God, so that things which are seen were not made of things which do appear.</a:t>
            </a:r>
          </a:p>
        </p:txBody>
      </p:sp>
    </p:spTree>
    <p:extLst>
      <p:ext uri="{BB962C8B-B14F-4D97-AF65-F5344CB8AC3E}">
        <p14:creationId xmlns:p14="http://schemas.microsoft.com/office/powerpoint/2010/main" val="1012789752"/>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7B1BD-7D72-5ECD-AA82-D793C0237E2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A38CD83-7D51-B42E-E4C0-A568F0D6BB10}"/>
              </a:ext>
            </a:extLst>
          </p:cNvPr>
          <p:cNvSpPr txBox="1"/>
          <p:nvPr/>
        </p:nvSpPr>
        <p:spPr>
          <a:xfrm>
            <a:off x="609600" y="5410200"/>
            <a:ext cx="7772400" cy="1293303"/>
          </a:xfrm>
          <a:prstGeom prst="rect">
            <a:avLst/>
          </a:prstGeom>
          <a:noFill/>
        </p:spPr>
        <p:txBody>
          <a:bodyPr wrap="square" rtlCol="0">
            <a:spAutoFit/>
          </a:bodyPr>
          <a:lstStyle/>
          <a:p>
            <a:pPr marL="0" marR="0" algn="l">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11:4</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4 By faith Abel offered unto God a more excellent sacrifice than Cain, by which he obtained witness that he was righteous, God testifying of his gifts: and </a:t>
            </a:r>
            <a:r>
              <a:rPr lang="en-US" sz="1800" kern="100" dirty="0">
                <a:solidFill>
                  <a:schemeClr val="accent6"/>
                </a:solidFill>
                <a:latin typeface="Aptos" panose="020B0004020202020204" pitchFamily="34" charset="0"/>
                <a:cs typeface="Times New Roman" panose="02020603050405020304" pitchFamily="18" charset="0"/>
              </a:rPr>
              <a:t>by it he being dead yet </a:t>
            </a:r>
            <a:r>
              <a:rPr lang="en-US" sz="1800" kern="100" dirty="0" err="1">
                <a:solidFill>
                  <a:schemeClr val="accent6"/>
                </a:solidFill>
                <a:latin typeface="Aptos" panose="020B0004020202020204" pitchFamily="34" charset="0"/>
                <a:cs typeface="Times New Roman" panose="02020603050405020304" pitchFamily="18" charset="0"/>
              </a:rPr>
              <a:t>speaketh</a:t>
            </a:r>
            <a:r>
              <a:rPr lang="en-US" sz="1800" kern="100" dirty="0">
                <a:solidFill>
                  <a:schemeClr val="accent6"/>
                </a:solidFill>
                <a:latin typeface="Aptos" panose="020B000402020202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31B3CBA6-5B0E-294D-6598-D9377EAEA95F}"/>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A more excellent sacrifice</a:t>
            </a:r>
          </a:p>
        </p:txBody>
      </p:sp>
      <p:sp>
        <p:nvSpPr>
          <p:cNvPr id="6" name="TextBox 5">
            <a:extLst>
              <a:ext uri="{FF2B5EF4-FFF2-40B4-BE49-F238E27FC236}">
                <a16:creationId xmlns:a16="http://schemas.microsoft.com/office/drawing/2014/main" id="{534FB491-5779-4200-CFBA-0CEDD90194B9}"/>
              </a:ext>
            </a:extLst>
          </p:cNvPr>
          <p:cNvSpPr txBox="1"/>
          <p:nvPr/>
        </p:nvSpPr>
        <p:spPr>
          <a:xfrm>
            <a:off x="381000" y="468282"/>
            <a:ext cx="8077200" cy="596830"/>
          </a:xfrm>
          <a:prstGeom prst="rect">
            <a:avLst/>
          </a:prstGeom>
          <a:noFill/>
        </p:spPr>
        <p:txBody>
          <a:bodyPr wrap="square">
            <a:spAutoFit/>
          </a:bodyPr>
          <a:lstStyle/>
          <a:p>
            <a:pPr marL="0" marR="0" algn="l">
              <a:lnSpc>
                <a:spcPct val="107000"/>
              </a:lnSpc>
              <a:spcBef>
                <a:spcPts val="400"/>
              </a:spcBef>
              <a:spcAft>
                <a:spcPts val="200"/>
              </a:spcAft>
            </a:pPr>
            <a:r>
              <a:rPr lang="en-US" sz="14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By Faith Abel Offered a more excellent sacrifice</a:t>
            </a:r>
          </a:p>
          <a:p>
            <a:pPr marL="0" marR="0" algn="l">
              <a:lnSpc>
                <a:spcPct val="107000"/>
              </a:lnSpc>
              <a:spcBef>
                <a:spcPts val="200"/>
              </a:spcBef>
            </a:pPr>
            <a:r>
              <a:rPr lang="en-US" sz="14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Even in death, his testimony still speaks – when you go to heaven, what will your testimony say</a:t>
            </a:r>
          </a:p>
        </p:txBody>
      </p:sp>
      <p:pic>
        <p:nvPicPr>
          <p:cNvPr id="4098" name="Picture 2" descr="God's Thoughts and Ways – Part VI (Abel and Cain) – Bible.org Blogs">
            <a:extLst>
              <a:ext uri="{FF2B5EF4-FFF2-40B4-BE49-F238E27FC236}">
                <a16:creationId xmlns:a16="http://schemas.microsoft.com/office/drawing/2014/main" id="{0583CBC2-EA5B-D9C4-9297-8EA16C6C8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94506"/>
            <a:ext cx="6172200" cy="423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551894"/>
      </p:ext>
    </p:extLst>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99F43-6D78-7BAD-EE6B-02D107C968D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46EF6A0-2BB2-7028-F3DF-570A15EE49D6}"/>
              </a:ext>
            </a:extLst>
          </p:cNvPr>
          <p:cNvSpPr txBox="1"/>
          <p:nvPr/>
        </p:nvSpPr>
        <p:spPr>
          <a:xfrm>
            <a:off x="304800" y="390761"/>
            <a:ext cx="7391400" cy="2877711"/>
          </a:xfrm>
          <a:prstGeom prst="rect">
            <a:avLst/>
          </a:prstGeom>
          <a:noFill/>
        </p:spPr>
        <p:txBody>
          <a:bodyPr wrap="square" rtlCol="0">
            <a:spAutoFit/>
          </a:bodyPr>
          <a:lstStyle/>
          <a:p>
            <a:pPr marL="0" marR="0" algn="l">
              <a:lnSpc>
                <a:spcPct val="107000"/>
              </a:lnSpc>
              <a:spcBef>
                <a:spcPts val="400"/>
              </a:spcBef>
              <a:spcAft>
                <a:spcPts val="200"/>
              </a:spcAft>
            </a:pP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Enoch was Translated that he should not see death</a:t>
            </a:r>
          </a:p>
          <a:p>
            <a:pPr marL="0" marR="0" algn="l">
              <a:lnSpc>
                <a:spcPct val="107000"/>
              </a:lnSpc>
              <a:spcBef>
                <a:spcPts val="200"/>
              </a:spcBef>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 walked with God for 365 years</a:t>
            </a:r>
          </a:p>
          <a:p>
            <a:pPr marL="0" marR="0" algn="l">
              <a:lnSpc>
                <a:spcPct val="107000"/>
              </a:lnSpc>
              <a:spcBef>
                <a:spcPts val="200"/>
              </a:spcBef>
            </a:pP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There are two types of translation </a:t>
            </a: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 one from A to B and one from Earth to Heaven</a:t>
            </a:r>
          </a:p>
          <a:p>
            <a:pPr marL="0" marR="0" algn="l">
              <a:lnSpc>
                <a:spcPct val="107000"/>
              </a:lnSpc>
              <a:spcBef>
                <a:spcPts val="200"/>
              </a:spcBef>
            </a:pP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Having a testimony that he pleased God </a:t>
            </a: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 means that he had a life style of Faith – without faith it is impossible to please God</a:t>
            </a:r>
          </a:p>
          <a:p>
            <a:pPr marL="0" marR="0" algn="l">
              <a:lnSpc>
                <a:spcPct val="107000"/>
              </a:lnSpc>
              <a:spcBef>
                <a:spcPts val="200"/>
              </a:spcBef>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Enoch was translated so that “He would not see death” – which means there is a purpose in it. It is appointed unto men to die once – Hebrews 9:27</a:t>
            </a:r>
          </a:p>
        </p:txBody>
      </p:sp>
      <p:sp>
        <p:nvSpPr>
          <p:cNvPr id="3" name="TextBox 2">
            <a:extLst>
              <a:ext uri="{FF2B5EF4-FFF2-40B4-BE49-F238E27FC236}">
                <a16:creationId xmlns:a16="http://schemas.microsoft.com/office/drawing/2014/main" id="{A775677A-5085-2CA8-A5EE-0CC48F7890DB}"/>
              </a:ext>
            </a:extLst>
          </p:cNvPr>
          <p:cNvSpPr txBox="1"/>
          <p:nvPr/>
        </p:nvSpPr>
        <p:spPr>
          <a:xfrm>
            <a:off x="4191000" y="3124200"/>
            <a:ext cx="3962400" cy="1886029"/>
          </a:xfrm>
          <a:prstGeom prst="rect">
            <a:avLst/>
          </a:prstGeom>
          <a:noFill/>
        </p:spPr>
        <p:txBody>
          <a:bodyPr wrap="square" rtlCol="0">
            <a:spAutoFit/>
          </a:bodyPr>
          <a:lstStyle/>
          <a:p>
            <a:pPr marL="0" marR="0" algn="l">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11:5</a:t>
            </a:r>
          </a:p>
          <a:p>
            <a:pPr marL="0" marR="0" algn="l">
              <a:lnSpc>
                <a:spcPct val="107000"/>
              </a:lnSpc>
              <a:spcAft>
                <a:spcPts val="800"/>
              </a:spcAft>
            </a:pPr>
            <a:r>
              <a:rPr lang="en-US" sz="1800"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5 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By faith Enoch was translated that he should not see death; and was not found, because God had translated him: for before his translation he had this testimony, that he pleased God.</a:t>
            </a:r>
          </a:p>
        </p:txBody>
      </p:sp>
      <p:pic>
        <p:nvPicPr>
          <p:cNvPr id="5122" name="Picture 2" descr="Enoch Archives · Mini Manna Moments">
            <a:extLst>
              <a:ext uri="{FF2B5EF4-FFF2-40B4-BE49-F238E27FC236}">
                <a16:creationId xmlns:a16="http://schemas.microsoft.com/office/drawing/2014/main" id="{F88E6DB0-C213-F9F1-DB44-46A89FD1F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90948"/>
            <a:ext cx="3448050" cy="3448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4CCB83-1A88-31D7-98B0-D6E0C8DB308F}"/>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Translated that he should not see death</a:t>
            </a:r>
          </a:p>
        </p:txBody>
      </p:sp>
      <p:sp>
        <p:nvSpPr>
          <p:cNvPr id="6" name="TextBox 5">
            <a:extLst>
              <a:ext uri="{FF2B5EF4-FFF2-40B4-BE49-F238E27FC236}">
                <a16:creationId xmlns:a16="http://schemas.microsoft.com/office/drawing/2014/main" id="{3F61C348-D945-1EAA-1010-2E1A1A8F6430}"/>
              </a:ext>
            </a:extLst>
          </p:cNvPr>
          <p:cNvSpPr txBox="1"/>
          <p:nvPr/>
        </p:nvSpPr>
        <p:spPr>
          <a:xfrm>
            <a:off x="4191000" y="5105400"/>
            <a:ext cx="4572000" cy="1106841"/>
          </a:xfrm>
          <a:prstGeom prst="rect">
            <a:avLst/>
          </a:prstGeom>
          <a:noFill/>
        </p:spPr>
        <p:txBody>
          <a:bodyPr wrap="square">
            <a:spAutoFit/>
          </a:bodyPr>
          <a:lstStyle/>
          <a:p>
            <a:pPr marL="0" marR="0" algn="l">
              <a:lnSpc>
                <a:spcPct val="107000"/>
              </a:lnSpc>
              <a:spcAft>
                <a:spcPts val="800"/>
              </a:spcAft>
            </a:pPr>
            <a:r>
              <a:rPr lang="en-US" sz="2000"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Genesis 5:24</a:t>
            </a:r>
            <a:endParaRPr lang="en-US" sz="20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24 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Enoch walked with God: and he was not; for God took him.</a:t>
            </a:r>
          </a:p>
        </p:txBody>
      </p:sp>
    </p:spTree>
    <p:extLst>
      <p:ext uri="{BB962C8B-B14F-4D97-AF65-F5344CB8AC3E}">
        <p14:creationId xmlns:p14="http://schemas.microsoft.com/office/powerpoint/2010/main" val="4027155545"/>
      </p:ext>
    </p:extLst>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5EDD0-77A2-B40E-199D-45A36430B30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3AD1653-713B-B6BB-AD4D-4E27D1CE167F}"/>
              </a:ext>
            </a:extLst>
          </p:cNvPr>
          <p:cNvSpPr txBox="1"/>
          <p:nvPr/>
        </p:nvSpPr>
        <p:spPr>
          <a:xfrm>
            <a:off x="228600" y="708181"/>
            <a:ext cx="8153400" cy="1048236"/>
          </a:xfrm>
          <a:prstGeom prst="rect">
            <a:avLst/>
          </a:prstGeom>
          <a:noFill/>
        </p:spPr>
        <p:txBody>
          <a:bodyPr wrap="square" rtlCol="0">
            <a:spAutoFit/>
          </a:bodyPr>
          <a:lstStyle/>
          <a:p>
            <a:pPr marL="0" marR="0" algn="r">
              <a:lnSpc>
                <a:spcPct val="107000"/>
              </a:lnSpc>
              <a:spcBef>
                <a:spcPts val="400"/>
              </a:spcBef>
              <a:spcAft>
                <a:spcPts val="200"/>
              </a:spcAft>
            </a:pP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Faith is required to please God</a:t>
            </a:r>
          </a:p>
          <a:p>
            <a:pPr marL="0" marR="0" algn="r">
              <a:lnSpc>
                <a:spcPct val="107000"/>
              </a:lnSpc>
              <a:spcBef>
                <a:spcPts val="200"/>
              </a:spcBef>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You must come to God and believe that he is</a:t>
            </a:r>
          </a:p>
          <a:p>
            <a:pPr marL="0" marR="0" algn="r">
              <a:lnSpc>
                <a:spcPct val="107000"/>
              </a:lnSpc>
              <a:spcBef>
                <a:spcPts val="200"/>
              </a:spcBef>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You must also believe that he is a rewarder of them that diligently seek him</a:t>
            </a:r>
          </a:p>
        </p:txBody>
      </p:sp>
      <p:sp>
        <p:nvSpPr>
          <p:cNvPr id="3" name="TextBox 2">
            <a:extLst>
              <a:ext uri="{FF2B5EF4-FFF2-40B4-BE49-F238E27FC236}">
                <a16:creationId xmlns:a16="http://schemas.microsoft.com/office/drawing/2014/main" id="{8725857B-5E45-6009-C3D3-EDEFE8CCE505}"/>
              </a:ext>
            </a:extLst>
          </p:cNvPr>
          <p:cNvSpPr txBox="1"/>
          <p:nvPr/>
        </p:nvSpPr>
        <p:spPr>
          <a:xfrm>
            <a:off x="533400" y="5410200"/>
            <a:ext cx="7696200" cy="1293303"/>
          </a:xfrm>
          <a:prstGeom prst="rect">
            <a:avLst/>
          </a:prstGeom>
          <a:noFill/>
        </p:spPr>
        <p:txBody>
          <a:bodyPr wrap="square" rtlCol="0">
            <a:spAutoFit/>
          </a:bodyPr>
          <a:lstStyle/>
          <a:p>
            <a:pPr marL="0" marR="0" algn="l">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11:6</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6</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But without faith it is impossible to please him: for he that cometh to God must believe that he is, and that he is a rewarder of them that diligently seek him.</a:t>
            </a:r>
          </a:p>
        </p:txBody>
      </p:sp>
      <p:sp>
        <p:nvSpPr>
          <p:cNvPr id="4" name="TextBox 3">
            <a:extLst>
              <a:ext uri="{FF2B5EF4-FFF2-40B4-BE49-F238E27FC236}">
                <a16:creationId xmlns:a16="http://schemas.microsoft.com/office/drawing/2014/main" id="{E5A7363E-0BF6-A426-25B0-C7EA146532FE}"/>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Translated that he should not see death</a:t>
            </a:r>
          </a:p>
        </p:txBody>
      </p:sp>
      <p:pic>
        <p:nvPicPr>
          <p:cNvPr id="5" name="Picture 4">
            <a:extLst>
              <a:ext uri="{FF2B5EF4-FFF2-40B4-BE49-F238E27FC236}">
                <a16:creationId xmlns:a16="http://schemas.microsoft.com/office/drawing/2014/main" id="{FD8F5830-5596-8517-A989-4B95D01E9938}"/>
              </a:ext>
            </a:extLst>
          </p:cNvPr>
          <p:cNvPicPr>
            <a:picLocks noChangeAspect="1"/>
          </p:cNvPicPr>
          <p:nvPr/>
        </p:nvPicPr>
        <p:blipFill>
          <a:blip r:embed="rId2"/>
          <a:stretch>
            <a:fillRect/>
          </a:stretch>
        </p:blipFill>
        <p:spPr>
          <a:xfrm>
            <a:off x="457200" y="1905000"/>
            <a:ext cx="3458058" cy="3324689"/>
          </a:xfrm>
          <a:prstGeom prst="rect">
            <a:avLst/>
          </a:prstGeom>
        </p:spPr>
      </p:pic>
      <p:sp>
        <p:nvSpPr>
          <p:cNvPr id="9" name="TextBox 8">
            <a:extLst>
              <a:ext uri="{FF2B5EF4-FFF2-40B4-BE49-F238E27FC236}">
                <a16:creationId xmlns:a16="http://schemas.microsoft.com/office/drawing/2014/main" id="{37AC5211-5E60-B7BD-218B-2D55EF5E8965}"/>
              </a:ext>
            </a:extLst>
          </p:cNvPr>
          <p:cNvSpPr txBox="1"/>
          <p:nvPr/>
        </p:nvSpPr>
        <p:spPr>
          <a:xfrm>
            <a:off x="4191000" y="2286000"/>
            <a:ext cx="4572000" cy="2182072"/>
          </a:xfrm>
          <a:prstGeom prst="rect">
            <a:avLst/>
          </a:prstGeom>
          <a:noFill/>
        </p:spPr>
        <p:txBody>
          <a:bodyPr wrap="square">
            <a:spAutoFit/>
          </a:bodyPr>
          <a:lstStyle/>
          <a:p>
            <a:pPr marL="0" marR="0" algn="l">
              <a:lnSpc>
                <a:spcPct val="107000"/>
              </a:lnSpc>
              <a:spcBef>
                <a:spcPts val="200"/>
              </a:spcBef>
            </a:pPr>
            <a:r>
              <a:rPr lang="en-US" sz="32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Faith is required in both areas – </a:t>
            </a:r>
            <a:r>
              <a:rPr lang="en-US" sz="3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some folks leave the second one out (diligently seek him)</a:t>
            </a:r>
          </a:p>
        </p:txBody>
      </p:sp>
    </p:spTree>
    <p:extLst>
      <p:ext uri="{BB962C8B-B14F-4D97-AF65-F5344CB8AC3E}">
        <p14:creationId xmlns:p14="http://schemas.microsoft.com/office/powerpoint/2010/main" val="505075745"/>
      </p:ext>
    </p:extLst>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05F10-F9E2-8661-6E5E-59CAC79CE4A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8AE91A-556A-7DEA-3AB3-B4C3F7DFD9A2}"/>
              </a:ext>
            </a:extLst>
          </p:cNvPr>
          <p:cNvSpPr txBox="1"/>
          <p:nvPr/>
        </p:nvSpPr>
        <p:spPr>
          <a:xfrm>
            <a:off x="533400" y="5410200"/>
            <a:ext cx="7696200" cy="1162882"/>
          </a:xfrm>
          <a:prstGeom prst="rect">
            <a:avLst/>
          </a:prstGeom>
          <a:noFill/>
        </p:spPr>
        <p:txBody>
          <a:bodyPr wrap="square" rtlCol="0">
            <a:spAutoFit/>
          </a:bodyPr>
          <a:lstStyle/>
          <a:p>
            <a:pPr marL="0" marR="0" algn="l">
              <a:lnSpc>
                <a:spcPct val="107000"/>
              </a:lnSpc>
              <a:spcBef>
                <a:spcPts val="400"/>
              </a:spcBef>
              <a:spcAft>
                <a:spcPts val="2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11:7</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7 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By faith Noah, being warned of God of things not seen as yet, moved with fear, prepared an ark to the saving of his house; by the which he condemned the world, and became heir of the righteousness which is by faith.</a:t>
            </a:r>
          </a:p>
        </p:txBody>
      </p:sp>
      <p:sp>
        <p:nvSpPr>
          <p:cNvPr id="4" name="TextBox 3">
            <a:extLst>
              <a:ext uri="{FF2B5EF4-FFF2-40B4-BE49-F238E27FC236}">
                <a16:creationId xmlns:a16="http://schemas.microsoft.com/office/drawing/2014/main" id="{779E6F7B-529B-A67F-8B00-A69A5CDF0F27}"/>
              </a:ext>
            </a:extLst>
          </p:cNvPr>
          <p:cNvSpPr txBox="1"/>
          <p:nvPr/>
        </p:nvSpPr>
        <p:spPr>
          <a:xfrm>
            <a:off x="990600" y="6617"/>
            <a:ext cx="7391400" cy="830997"/>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By Faith Noah prepared an Ark to the saving of his house</a:t>
            </a:r>
          </a:p>
        </p:txBody>
      </p:sp>
      <p:sp>
        <p:nvSpPr>
          <p:cNvPr id="9" name="TextBox 8">
            <a:extLst>
              <a:ext uri="{FF2B5EF4-FFF2-40B4-BE49-F238E27FC236}">
                <a16:creationId xmlns:a16="http://schemas.microsoft.com/office/drawing/2014/main" id="{5A2BE3F0-BAAC-EB22-916D-E3866BC30EB8}"/>
              </a:ext>
            </a:extLst>
          </p:cNvPr>
          <p:cNvSpPr txBox="1"/>
          <p:nvPr/>
        </p:nvSpPr>
        <p:spPr>
          <a:xfrm>
            <a:off x="304800" y="866189"/>
            <a:ext cx="8277225" cy="1344599"/>
          </a:xfrm>
          <a:prstGeom prst="rect">
            <a:avLst/>
          </a:prstGeom>
          <a:noFill/>
        </p:spPr>
        <p:txBody>
          <a:bodyPr wrap="square">
            <a:spAutoFit/>
          </a:bodyPr>
          <a:lstStyle/>
          <a:p>
            <a:pPr marL="0" marR="0" algn="l">
              <a:lnSpc>
                <a:spcPct val="107000"/>
              </a:lnSpc>
              <a:spcBef>
                <a:spcPts val="200"/>
              </a:spcBef>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 was warned of God of things not seen as yet</a:t>
            </a:r>
          </a:p>
          <a:p>
            <a:pPr marL="0" marR="0" algn="l">
              <a:lnSpc>
                <a:spcPct val="107000"/>
              </a:lnSpc>
              <a:spcBef>
                <a:spcPts val="200"/>
              </a:spcBef>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 became an heir of the righteousness which is by faith</a:t>
            </a:r>
          </a:p>
          <a:p>
            <a:pPr marL="0" marR="0" algn="l">
              <a:lnSpc>
                <a:spcPct val="107000"/>
              </a:lnSpc>
              <a:spcBef>
                <a:spcPts val="200"/>
              </a:spcBef>
            </a:pP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Rain had not existed on the earth </a:t>
            </a: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 they didn’t know what it was</a:t>
            </a:r>
          </a:p>
          <a:p>
            <a:pPr marL="0" marR="0" algn="l">
              <a:lnSpc>
                <a:spcPct val="107000"/>
              </a:lnSpc>
              <a:spcBef>
                <a:spcPts val="200"/>
              </a:spcBef>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The whole town probably laughed at him.</a:t>
            </a:r>
          </a:p>
        </p:txBody>
      </p:sp>
      <p:pic>
        <p:nvPicPr>
          <p:cNvPr id="2" name="Picture 1" descr="Life-size Noah's Ark | Ark Encounter">
            <a:extLst>
              <a:ext uri="{FF2B5EF4-FFF2-40B4-BE49-F238E27FC236}">
                <a16:creationId xmlns:a16="http://schemas.microsoft.com/office/drawing/2014/main" id="{A403AC58-AE3B-05A8-23D0-60151E760C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88135"/>
            <a:ext cx="5410200" cy="2844718"/>
          </a:xfrm>
          <a:prstGeom prst="rect">
            <a:avLst/>
          </a:prstGeom>
          <a:noFill/>
          <a:ln>
            <a:noFill/>
          </a:ln>
        </p:spPr>
      </p:pic>
    </p:spTree>
    <p:extLst>
      <p:ext uri="{BB962C8B-B14F-4D97-AF65-F5344CB8AC3E}">
        <p14:creationId xmlns:p14="http://schemas.microsoft.com/office/powerpoint/2010/main" val="2150633784"/>
      </p:ext>
    </p:extLst>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E1F65-DFAE-1D49-A00C-B583AA628C8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6A6C892-5E55-4C1D-ED4F-2D427DAE78F5}"/>
              </a:ext>
            </a:extLst>
          </p:cNvPr>
          <p:cNvSpPr txBox="1"/>
          <p:nvPr/>
        </p:nvSpPr>
        <p:spPr>
          <a:xfrm>
            <a:off x="304800" y="5010441"/>
            <a:ext cx="7696200" cy="1698414"/>
          </a:xfrm>
          <a:prstGeom prst="rect">
            <a:avLst/>
          </a:prstGeom>
          <a:noFill/>
        </p:spPr>
        <p:txBody>
          <a:bodyPr wrap="square" rtlCol="0">
            <a:spAutoFit/>
          </a:bodyPr>
          <a:lstStyle/>
          <a:p>
            <a:pPr marL="0" marR="0" algn="l">
              <a:lnSpc>
                <a:spcPct val="107000"/>
              </a:lnSpc>
              <a:spcBef>
                <a:spcPts val="400"/>
              </a:spcBef>
              <a:spcAft>
                <a:spcPts val="200"/>
              </a:spcAft>
            </a:pPr>
            <a:r>
              <a:rPr lang="en-US" sz="1400" b="1" i="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Hebrews 11:8-10</a:t>
            </a:r>
            <a:endPar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gn="l">
              <a:lnSpc>
                <a:spcPct val="107000"/>
              </a:lnSpc>
              <a:spcAft>
                <a:spcPts val="800"/>
              </a:spcAft>
            </a:pP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8 By faith Abraham, when he was called to go out into a place which he should after receive for an inheritance, obeyed; and he went out, not knowing whither he went.</a:t>
            </a:r>
          </a:p>
          <a:p>
            <a:pPr marL="0" marR="0" algn="l">
              <a:lnSpc>
                <a:spcPct val="107000"/>
              </a:lnSpc>
              <a:spcAft>
                <a:spcPts val="800"/>
              </a:spcAft>
            </a:pP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9 By faith he sojourned in the land of promise, as in a strange country, dwelling in tabernacles with Isaac and Jacob, the heirs with him of the same promise:</a:t>
            </a:r>
          </a:p>
          <a:p>
            <a:pPr marL="0" marR="0" algn="l">
              <a:lnSpc>
                <a:spcPct val="107000"/>
              </a:lnSpc>
              <a:spcAft>
                <a:spcPts val="800"/>
              </a:spcAft>
            </a:pP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10 For he looked for a city which hath foundations, whose builder and maker is God.</a:t>
            </a:r>
          </a:p>
        </p:txBody>
      </p:sp>
      <p:sp>
        <p:nvSpPr>
          <p:cNvPr id="4" name="TextBox 3">
            <a:extLst>
              <a:ext uri="{FF2B5EF4-FFF2-40B4-BE49-F238E27FC236}">
                <a16:creationId xmlns:a16="http://schemas.microsoft.com/office/drawing/2014/main" id="{D9F175F6-D138-A053-B532-0545A52B752D}"/>
              </a:ext>
            </a:extLst>
          </p:cNvPr>
          <p:cNvSpPr txBox="1"/>
          <p:nvPr/>
        </p:nvSpPr>
        <p:spPr>
          <a:xfrm>
            <a:off x="990600" y="6617"/>
            <a:ext cx="7391400" cy="830997"/>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Based on Faith alone, Abraham went </a:t>
            </a:r>
            <a:r>
              <a:rPr lang="en-US" sz="2400" b="1" dirty="0" err="1">
                <a:solidFill>
                  <a:srgbClr val="FFFF00"/>
                </a:solidFill>
                <a:latin typeface="Bookman Old Style" panose="02050604050505020204" pitchFamily="18" charset="0"/>
              </a:rPr>
              <a:t>ouf</a:t>
            </a:r>
            <a:r>
              <a:rPr lang="en-US" sz="2400" b="1" dirty="0">
                <a:solidFill>
                  <a:srgbClr val="FFFF00"/>
                </a:solidFill>
                <a:latin typeface="Bookman Old Style" panose="02050604050505020204" pitchFamily="18" charset="0"/>
              </a:rPr>
              <a:t> of this own country to an unknown location</a:t>
            </a:r>
          </a:p>
        </p:txBody>
      </p:sp>
      <p:sp>
        <p:nvSpPr>
          <p:cNvPr id="9" name="TextBox 8">
            <a:extLst>
              <a:ext uri="{FF2B5EF4-FFF2-40B4-BE49-F238E27FC236}">
                <a16:creationId xmlns:a16="http://schemas.microsoft.com/office/drawing/2014/main" id="{788C5B80-4EE4-BFEB-9B0A-6A38240C7DA6}"/>
              </a:ext>
            </a:extLst>
          </p:cNvPr>
          <p:cNvSpPr txBox="1"/>
          <p:nvPr/>
        </p:nvSpPr>
        <p:spPr>
          <a:xfrm>
            <a:off x="1143000" y="937675"/>
            <a:ext cx="7162800" cy="346826"/>
          </a:xfrm>
          <a:prstGeom prst="rect">
            <a:avLst/>
          </a:prstGeom>
          <a:noFill/>
        </p:spPr>
        <p:txBody>
          <a:bodyPr wrap="square">
            <a:spAutoFit/>
          </a:bodyPr>
          <a:lstStyle/>
          <a:p>
            <a:pPr marL="0" marR="0" algn="l">
              <a:lnSpc>
                <a:spcPct val="107000"/>
              </a:lnSpc>
              <a:spcBef>
                <a:spcPts val="200"/>
              </a:spcBef>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 looked for a city which had foundations, whose builder and maker is God</a:t>
            </a:r>
          </a:p>
        </p:txBody>
      </p:sp>
      <p:pic>
        <p:nvPicPr>
          <p:cNvPr id="1026" name="Picture 2" descr="Image">
            <a:extLst>
              <a:ext uri="{FF2B5EF4-FFF2-40B4-BE49-F238E27FC236}">
                <a16:creationId xmlns:a16="http://schemas.microsoft.com/office/drawing/2014/main" id="{7F9945C9-FF87-DA08-0A37-C4ABB31C4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462064"/>
            <a:ext cx="4529137" cy="35817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EC87372-9FB8-2156-BAFD-A22A46426D1D}"/>
              </a:ext>
            </a:extLst>
          </p:cNvPr>
          <p:cNvSpPr txBox="1"/>
          <p:nvPr/>
        </p:nvSpPr>
        <p:spPr>
          <a:xfrm>
            <a:off x="228600" y="1596794"/>
            <a:ext cx="2895600" cy="3061607"/>
          </a:xfrm>
          <a:prstGeom prst="rect">
            <a:avLst/>
          </a:prstGeom>
          <a:noFill/>
        </p:spPr>
        <p:txBody>
          <a:bodyPr wrap="square">
            <a:spAutoFit/>
          </a:bodyPr>
          <a:lstStyle/>
          <a:p>
            <a:pPr marL="0" marR="0">
              <a:lnSpc>
                <a:spcPct val="107000"/>
              </a:lnSpc>
              <a:spcBef>
                <a:spcPts val="200"/>
              </a:spcBef>
            </a:pPr>
            <a:r>
              <a:rPr lang="en-US" sz="36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No forwarding address - </a:t>
            </a:r>
          </a:p>
          <a:p>
            <a:pPr marL="0" marR="0">
              <a:lnSpc>
                <a:spcPct val="107000"/>
              </a:lnSpc>
              <a:spcBef>
                <a:spcPts val="200"/>
              </a:spcBef>
            </a:pPr>
            <a:r>
              <a:rPr lang="en-US" sz="36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No way to plan</a:t>
            </a:r>
          </a:p>
        </p:txBody>
      </p:sp>
    </p:spTree>
    <p:extLst>
      <p:ext uri="{BB962C8B-B14F-4D97-AF65-F5344CB8AC3E}">
        <p14:creationId xmlns:p14="http://schemas.microsoft.com/office/powerpoint/2010/main" val="2511260928"/>
      </p:ext>
    </p:extLst>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F4EDE-BCA3-4500-73B0-809DFA633EB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E6BDA6B-98FA-7EDA-0ED4-B92CBEE515E0}"/>
              </a:ext>
            </a:extLst>
          </p:cNvPr>
          <p:cNvSpPr txBox="1"/>
          <p:nvPr/>
        </p:nvSpPr>
        <p:spPr>
          <a:xfrm>
            <a:off x="304800" y="5010441"/>
            <a:ext cx="7696200" cy="1398268"/>
          </a:xfrm>
          <a:prstGeom prst="rect">
            <a:avLst/>
          </a:prstGeom>
          <a:noFill/>
        </p:spPr>
        <p:txBody>
          <a:bodyPr wrap="square" rtlCol="0">
            <a:spAutoFit/>
          </a:bodyPr>
          <a:lstStyle/>
          <a:p>
            <a:pPr marL="0" marR="0" algn="l">
              <a:lnSpc>
                <a:spcPct val="107000"/>
              </a:lnSpc>
              <a:spcBef>
                <a:spcPts val="400"/>
              </a:spcBef>
              <a:spcAft>
                <a:spcPts val="200"/>
              </a:spcAft>
            </a:pPr>
            <a:r>
              <a:rPr lang="en-US" sz="1600" b="1" i="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Hebrews 11:8-9</a:t>
            </a:r>
            <a:endPar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11 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Through faith also Sara herself received strength to conceive seed, and was delivered of a child when she was past age, because she judged him faithful who had promised.</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12 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Therefore sprang there even of one, and him as good as dead, so many as the </a:t>
            </a:r>
            <a:r>
              <a:rPr lang="en-US" sz="1400" kern="100" dirty="0">
                <a:solidFill>
                  <a:schemeClr val="accent1">
                    <a:lumMod val="10000"/>
                  </a:schemeClr>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rPr>
              <a:t>stars</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of the sky in multitude, and as the </a:t>
            </a:r>
            <a:r>
              <a:rPr lang="en-US" sz="1400" kern="100" dirty="0">
                <a:solidFill>
                  <a:schemeClr val="accent1">
                    <a:lumMod val="10000"/>
                  </a:schemeClr>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rPr>
              <a:t>sand</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which is by the sea shore innumerable.</a:t>
            </a:r>
          </a:p>
        </p:txBody>
      </p:sp>
      <p:sp>
        <p:nvSpPr>
          <p:cNvPr id="4" name="TextBox 3">
            <a:extLst>
              <a:ext uri="{FF2B5EF4-FFF2-40B4-BE49-F238E27FC236}">
                <a16:creationId xmlns:a16="http://schemas.microsoft.com/office/drawing/2014/main" id="{3F1E8DE1-8C8E-ED10-208D-75C24D6D07C4}"/>
              </a:ext>
            </a:extLst>
          </p:cNvPr>
          <p:cNvSpPr txBox="1"/>
          <p:nvPr/>
        </p:nvSpPr>
        <p:spPr>
          <a:xfrm>
            <a:off x="990600" y="6617"/>
            <a:ext cx="7391400" cy="830997"/>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Sarah received strength to conceive seed when she was old</a:t>
            </a:r>
          </a:p>
        </p:txBody>
      </p:sp>
      <p:sp>
        <p:nvSpPr>
          <p:cNvPr id="9" name="TextBox 8">
            <a:extLst>
              <a:ext uri="{FF2B5EF4-FFF2-40B4-BE49-F238E27FC236}">
                <a16:creationId xmlns:a16="http://schemas.microsoft.com/office/drawing/2014/main" id="{7AC0D203-264E-B544-66AD-7986FC8B37E6}"/>
              </a:ext>
            </a:extLst>
          </p:cNvPr>
          <p:cNvSpPr txBox="1"/>
          <p:nvPr/>
        </p:nvSpPr>
        <p:spPr>
          <a:xfrm>
            <a:off x="1447800" y="975525"/>
            <a:ext cx="6781800" cy="315023"/>
          </a:xfrm>
          <a:prstGeom prst="rect">
            <a:avLst/>
          </a:prstGeom>
          <a:noFill/>
        </p:spPr>
        <p:txBody>
          <a:bodyPr wrap="square">
            <a:spAutoFit/>
          </a:bodyPr>
          <a:lstStyle/>
          <a:p>
            <a:pPr marL="0" marR="0" algn="l">
              <a:lnSpc>
                <a:spcPct val="107000"/>
              </a:lnSpc>
              <a:spcBef>
                <a:spcPts val="200"/>
              </a:spcBef>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So many as the stars of the sky in multitude, and the sand of the sea unnumerable</a:t>
            </a:r>
          </a:p>
        </p:txBody>
      </p:sp>
      <p:pic>
        <p:nvPicPr>
          <p:cNvPr id="2050" name="Picture 2" descr="Seashore under clear blue sky during daytime photo – Free Beach Image on  Unsplash">
            <a:extLst>
              <a:ext uri="{FF2B5EF4-FFF2-40B4-BE49-F238E27FC236}">
                <a16:creationId xmlns:a16="http://schemas.microsoft.com/office/drawing/2014/main" id="{CA8B0048-1863-6C75-DFE9-F7046A1807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2362200" cy="3543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the sky works: A beginner's guide to finding stars and planets - ABC  News">
            <a:extLst>
              <a:ext uri="{FF2B5EF4-FFF2-40B4-BE49-F238E27FC236}">
                <a16:creationId xmlns:a16="http://schemas.microsoft.com/office/drawing/2014/main" id="{1D498C5C-0916-4A34-42AE-0CA4812E2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428459"/>
            <a:ext cx="5340865" cy="356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318996"/>
      </p:ext>
    </p:extLst>
  </p:cSld>
  <p:clrMapOvr>
    <a:masterClrMapping/>
  </p:clrMapOvr>
  <p:transition spd="slow">
    <p:wedge/>
  </p:transition>
</p:sld>
</file>

<file path=ppt/theme/theme1.xml><?xml version="1.0" encoding="utf-8"?>
<a:theme xmlns:a="http://schemas.openxmlformats.org/drawingml/2006/main" name="Blue-Gradient.dep">
  <a:themeElements>
    <a:clrScheme name="Custom 1">
      <a:dk1>
        <a:srgbClr val="66FFFF"/>
      </a:dk1>
      <a:lt1>
        <a:srgbClr val="66FFFF"/>
      </a:lt1>
      <a:dk2>
        <a:srgbClr val="66FFFF"/>
      </a:dk2>
      <a:lt2>
        <a:srgbClr val="FFFF00"/>
      </a:lt2>
      <a:accent1>
        <a:srgbClr val="99FF99"/>
      </a:accent1>
      <a:accent2>
        <a:srgbClr val="FFFFFF"/>
      </a:accent2>
      <a:accent3>
        <a:srgbClr val="FFFF66"/>
      </a:accent3>
      <a:accent4>
        <a:srgbClr val="FFFF66"/>
      </a:accent4>
      <a:accent5>
        <a:srgbClr val="CC99FF"/>
      </a:accent5>
      <a:accent6>
        <a:srgbClr val="FFFF00"/>
      </a:accent6>
      <a:hlink>
        <a:srgbClr val="0042C7"/>
      </a:hlink>
      <a:folHlink>
        <a:srgbClr val="FFFF66"/>
      </a:folHlink>
    </a:clrScheme>
    <a:fontScheme name="Tahoma-Trebuchet">
      <a:majorFont>
        <a:latin typeface="Tahom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Blue-Gradient.dep</Template>
  <TotalTime>1735</TotalTime>
  <Words>2073</Words>
  <Application>Microsoft Office PowerPoint</Application>
  <PresentationFormat>On-screen Show (4:3)</PresentationFormat>
  <Paragraphs>140</Paragraphs>
  <Slides>23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Cooper Black</vt:lpstr>
      <vt:lpstr>ArgosContour</vt:lpstr>
      <vt:lpstr>Trebuchet MS</vt:lpstr>
      <vt:lpstr>Bookman Old Style</vt:lpstr>
      <vt:lpstr>Arial</vt:lpstr>
      <vt:lpstr>Calibri</vt:lpstr>
      <vt:lpstr>Tahoma</vt:lpstr>
      <vt:lpstr>Aptos</vt:lpstr>
      <vt:lpstr>Algerian</vt:lpstr>
      <vt:lpstr>Times New Roman</vt:lpstr>
      <vt:lpstr>Blue-Gradient.dep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Pratte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Hosea - Free Bible study commentary, notes, and comments available free at www.gospelway.com PowerPoint slides and charts</dc:title>
  <dc:subject>Free study notes on the Bible book of Hosea; commentary and comments on the Old Testament PowerPoint slides and charts</dc:subject>
  <dc:creator>David E. Pratte</dc:creator>
  <cp:keywords>Hosea book commentary study notes comments Bible religion Old Testament free church Christ prophecy prophet Israel Judah Jeroboam Gomer prostitute harlot adultery idolatry repentance sins wickedness,  - David E. Pratte; www.biblestudylessons.com</cp:keywords>
  <cp:lastModifiedBy>Doug Hagerman</cp:lastModifiedBy>
  <cp:revision>797</cp:revision>
  <cp:lastPrinted>2016-03-16T15:34:38Z</cp:lastPrinted>
  <dcterms:created xsi:type="dcterms:W3CDTF">2013-07-15T18:37:31Z</dcterms:created>
  <dcterms:modified xsi:type="dcterms:W3CDTF">2024-12-04T13:46:34Z</dcterms:modified>
</cp:coreProperties>
</file>