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16"/>
  </p:notesMasterIdLst>
  <p:sldIdLst>
    <p:sldId id="258" r:id="rId2"/>
    <p:sldId id="256" r:id="rId3"/>
    <p:sldId id="337" r:id="rId4"/>
    <p:sldId id="333" r:id="rId5"/>
    <p:sldId id="338" r:id="rId6"/>
    <p:sldId id="339" r:id="rId7"/>
    <p:sldId id="340" r:id="rId8"/>
    <p:sldId id="341" r:id="rId9"/>
    <p:sldId id="342" r:id="rId10"/>
    <p:sldId id="343" r:id="rId11"/>
    <p:sldId id="344" r:id="rId12"/>
    <p:sldId id="345" r:id="rId13"/>
    <p:sldId id="346" r:id="rId14"/>
    <p:sldId id="347" r:id="rId15"/>
  </p:sldIdLst>
  <p:sldSz cx="9144000" cy="6858000" type="screen4x3"/>
  <p:notesSz cx="7010400" cy="9296400"/>
  <p:embeddedFontLst>
    <p:embeddedFont>
      <p:font typeface="Algerian" panose="04020705040A02060702" pitchFamily="82" charset="0"/>
      <p:regular r:id="rId17"/>
    </p:embeddedFont>
    <p:embeddedFont>
      <p:font typeface="ArgosContour" panose="020B0604020202020204" charset="0"/>
      <p:regular r:id="rId18"/>
    </p:embeddedFont>
    <p:embeddedFont>
      <p:font typeface="Bookman Old Style" panose="02050604050505020204" pitchFamily="18" charset="0"/>
      <p:regular r:id="rId19"/>
      <p:bold r:id="rId20"/>
      <p:italic r:id="rId21"/>
      <p:boldItalic r:id="rId22"/>
    </p:embeddedFont>
    <p:embeddedFont>
      <p:font typeface="Cooper Black" panose="0208090404030B020404" pitchFamily="18" charset="0"/>
      <p:regular r:id="rId23"/>
    </p:embeddedFont>
    <p:embeddedFont>
      <p:font typeface="Segoe UI" panose="020B0502040204020203" pitchFamily="34" charset="0"/>
      <p:regular r:id="rId24"/>
      <p:bold r:id="rId25"/>
      <p:italic r:id="rId26"/>
      <p:boldItalic r:id="rId27"/>
    </p:embeddedFont>
    <p:embeddedFont>
      <p:font typeface="Tahoma" panose="020B0604030504040204" pitchFamily="34" charset="0"/>
      <p:regular r:id="rId28"/>
      <p:bold r:id="rId29"/>
    </p:embeddedFont>
    <p:embeddedFont>
      <p:font typeface="Trebuchet MS" panose="020B0603020202020204" pitchFamily="34" charset="0"/>
      <p:regular r:id="rId30"/>
      <p:bold r:id="rId31"/>
      <p:italic r:id="rId32"/>
      <p:boldItalic r:id="rId33"/>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primary.jwwb.nl/public/q/b/c/temp-xsemqzefvtmhssdsnzrj/xjgvp0/fence-v1-0-0-1.png" TargetMode="External"/><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996545" y="1062604"/>
            <a:ext cx="3276598" cy="193899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Holiness</a:t>
            </a:r>
          </a:p>
          <a:p>
            <a:pPr algn="ctr"/>
            <a:r>
              <a:rPr lang="en-US" sz="6000" dirty="0">
                <a:latin typeface="ArgosContour" pitchFamily="2" charset="0"/>
              </a:rPr>
              <a:t>Part #1</a:t>
            </a:r>
          </a:p>
        </p:txBody>
      </p:sp>
      <p:sp>
        <p:nvSpPr>
          <p:cNvPr id="4" name="TextBox 3">
            <a:extLst>
              <a:ext uri="{FF2B5EF4-FFF2-40B4-BE49-F238E27FC236}">
                <a16:creationId xmlns:a16="http://schemas.microsoft.com/office/drawing/2014/main" id="{B86E8D83-9758-44FF-9C1A-A68FB7EDFCEF}"/>
              </a:ext>
            </a:extLst>
          </p:cNvPr>
          <p:cNvSpPr txBox="1"/>
          <p:nvPr/>
        </p:nvSpPr>
        <p:spPr>
          <a:xfrm>
            <a:off x="685800" y="5795396"/>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2" name="TextBox 1">
            <a:extLst>
              <a:ext uri="{FF2B5EF4-FFF2-40B4-BE49-F238E27FC236}">
                <a16:creationId xmlns:a16="http://schemas.microsoft.com/office/drawing/2014/main" id="{5DD2A291-BB68-2AFA-9CA4-64455BA08C49}"/>
              </a:ext>
            </a:extLst>
          </p:cNvPr>
          <p:cNvSpPr txBox="1"/>
          <p:nvPr/>
        </p:nvSpPr>
        <p:spPr>
          <a:xfrm>
            <a:off x="533400" y="152400"/>
            <a:ext cx="7924800" cy="461665"/>
          </a:xfrm>
          <a:prstGeom prst="rect">
            <a:avLst/>
          </a:prstGeom>
          <a:noFill/>
        </p:spPr>
        <p:txBody>
          <a:bodyPr wrap="square" rtlCol="0">
            <a:spAutoFit/>
          </a:bodyPr>
          <a:lstStyle/>
          <a:p>
            <a:pPr algn="ctr"/>
            <a:r>
              <a:rPr lang="en-US" sz="2400" dirty="0">
                <a:latin typeface="Algerian" panose="04020705040A02060702" pitchFamily="82" charset="0"/>
              </a:rPr>
              <a:t>Being Comfortable in the Presence of God</a:t>
            </a:r>
          </a:p>
        </p:txBody>
      </p:sp>
      <p:pic>
        <p:nvPicPr>
          <p:cNvPr id="1026" name="Picture 2" descr="Light Illuminating An Open Bible Stock ...">
            <a:extLst>
              <a:ext uri="{FF2B5EF4-FFF2-40B4-BE49-F238E27FC236}">
                <a16:creationId xmlns:a16="http://schemas.microsoft.com/office/drawing/2014/main" id="{6F1507AB-BDCB-F465-2559-CA17E5A23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38" y="3063191"/>
            <a:ext cx="3657600" cy="27396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8200442-FD55-99A8-0D36-98DF1294D843}"/>
              </a:ext>
            </a:extLst>
          </p:cNvPr>
          <p:cNvSpPr txBox="1"/>
          <p:nvPr/>
        </p:nvSpPr>
        <p:spPr>
          <a:xfrm>
            <a:off x="5187044" y="3429000"/>
            <a:ext cx="3200400" cy="971292"/>
          </a:xfrm>
          <a:prstGeom prst="rect">
            <a:avLst/>
          </a:prstGeom>
          <a:noFill/>
        </p:spPr>
        <p:txBody>
          <a:bodyPr wrap="square">
            <a:spAutoFit/>
          </a:bodyPr>
          <a:lstStyle/>
          <a:p>
            <a:pPr marL="0" marR="0">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Holy - to be completely unique – unliked anything else, To be set part</a:t>
            </a:r>
          </a:p>
        </p:txBody>
      </p:sp>
      <p:sp>
        <p:nvSpPr>
          <p:cNvPr id="13" name="TextBox 12">
            <a:extLst>
              <a:ext uri="{FF2B5EF4-FFF2-40B4-BE49-F238E27FC236}">
                <a16:creationId xmlns:a16="http://schemas.microsoft.com/office/drawing/2014/main" id="{9258E5F5-0560-AD1E-7326-77F8376C23C6}"/>
              </a:ext>
            </a:extLst>
          </p:cNvPr>
          <p:cNvSpPr txBox="1"/>
          <p:nvPr/>
        </p:nvSpPr>
        <p:spPr>
          <a:xfrm>
            <a:off x="228600" y="706260"/>
            <a:ext cx="4191000" cy="674928"/>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Holiness is an attitude of the heart that causes a certain type of actions</a:t>
            </a:r>
          </a:p>
        </p:txBody>
      </p:sp>
      <p:sp>
        <p:nvSpPr>
          <p:cNvPr id="15" name="TextBox 14">
            <a:extLst>
              <a:ext uri="{FF2B5EF4-FFF2-40B4-BE49-F238E27FC236}">
                <a16:creationId xmlns:a16="http://schemas.microsoft.com/office/drawing/2014/main" id="{54E8ECB3-8AF8-8772-0C89-AB6BCD0464F2}"/>
              </a:ext>
            </a:extLst>
          </p:cNvPr>
          <p:cNvSpPr txBox="1"/>
          <p:nvPr/>
        </p:nvSpPr>
        <p:spPr>
          <a:xfrm>
            <a:off x="228600" y="1524000"/>
            <a:ext cx="2667000" cy="1132490"/>
          </a:xfrm>
          <a:prstGeom prst="rect">
            <a:avLst/>
          </a:prstGeom>
          <a:noFill/>
        </p:spPr>
        <p:txBody>
          <a:bodyPr wrap="square">
            <a:spAutoFit/>
          </a:bodyPr>
          <a:lstStyle/>
          <a:p>
            <a:pPr marL="0" marR="0" algn="l">
              <a:lnSpc>
                <a:spcPct val="107000"/>
              </a:lnSpc>
              <a:spcBef>
                <a:spcPts val="400"/>
              </a:spcBef>
              <a:spcAft>
                <a:spcPts val="200"/>
              </a:spcAft>
            </a:pPr>
            <a:r>
              <a:rPr lang="en-US" sz="2000" kern="100" dirty="0">
                <a:solidFill>
                  <a:schemeClr val="accent2"/>
                </a:solidFill>
                <a:latin typeface="Aptos" panose="020B0004020202020204" pitchFamily="34" charset="0"/>
                <a:cs typeface="Times New Roman" panose="02020603050405020304" pitchFamily="18" charset="0"/>
              </a:rPr>
              <a:t>1 Peter 1:16</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it is written,</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 ye holy; for I am holy.</a:t>
            </a:r>
          </a:p>
        </p:txBody>
      </p:sp>
      <p:sp>
        <p:nvSpPr>
          <p:cNvPr id="5" name="TextBox 4">
            <a:extLst>
              <a:ext uri="{FF2B5EF4-FFF2-40B4-BE49-F238E27FC236}">
                <a16:creationId xmlns:a16="http://schemas.microsoft.com/office/drawing/2014/main" id="{C115D0A6-FA88-392B-2869-E03241001CFE}"/>
              </a:ext>
            </a:extLst>
          </p:cNvPr>
          <p:cNvSpPr txBox="1"/>
          <p:nvPr/>
        </p:nvSpPr>
        <p:spPr>
          <a:xfrm>
            <a:off x="2971800" y="1537996"/>
            <a:ext cx="1826002" cy="1069011"/>
          </a:xfrm>
          <a:prstGeom prst="rect">
            <a:avLst/>
          </a:prstGeom>
          <a:noFill/>
        </p:spPr>
        <p:txBody>
          <a:bodyPr wrap="square">
            <a:spAutoFit/>
          </a:bodyPr>
          <a:lstStyle/>
          <a:p>
            <a:pPr marL="0" marR="0">
              <a:lnSpc>
                <a:spcPct val="107000"/>
              </a:lnSpc>
              <a:spcBef>
                <a:spcPts val="400"/>
              </a:spcBef>
              <a:spcAft>
                <a:spcPts val="200"/>
              </a:spcAft>
            </a:pPr>
            <a:r>
              <a:rPr lang="en-US" sz="2000" kern="100" dirty="0">
                <a:solidFill>
                  <a:schemeClr val="accent2"/>
                </a:solidFill>
                <a:latin typeface="Aptos" panose="020B0004020202020204" pitchFamily="34" charset="0"/>
                <a:cs typeface="Times New Roman" panose="02020603050405020304" pitchFamily="18" charset="0"/>
              </a:rPr>
              <a:t>Whatever is not of faith is sin</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53316-8185-725B-74CA-7E7A4162A4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C097AC7-323D-B5C6-B13C-05F783E5C85A}"/>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Fruit Pie</a:t>
            </a:r>
          </a:p>
        </p:txBody>
      </p:sp>
      <p:sp>
        <p:nvSpPr>
          <p:cNvPr id="4" name="TextBox 3">
            <a:extLst>
              <a:ext uri="{FF2B5EF4-FFF2-40B4-BE49-F238E27FC236}">
                <a16:creationId xmlns:a16="http://schemas.microsoft.com/office/drawing/2014/main" id="{D9D4E230-957A-E2B2-3B9E-5E2F286A1951}"/>
              </a:ext>
            </a:extLst>
          </p:cNvPr>
          <p:cNvSpPr txBox="1"/>
          <p:nvPr/>
        </p:nvSpPr>
        <p:spPr>
          <a:xfrm>
            <a:off x="95794" y="784086"/>
            <a:ext cx="2895600" cy="1183786"/>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want to do what’s right</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But my flesh calls out for more</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reach for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the good of looks and feel</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To satisfy what my mind thinks I need</a:t>
            </a:r>
          </a:p>
        </p:txBody>
      </p:sp>
      <p:pic>
        <p:nvPicPr>
          <p:cNvPr id="2" name="Picture 1" descr="Fresh Fruit Tart">
            <a:extLst>
              <a:ext uri="{FF2B5EF4-FFF2-40B4-BE49-F238E27FC236}">
                <a16:creationId xmlns:a16="http://schemas.microsoft.com/office/drawing/2014/main" id="{4B20F5DF-B707-6BAD-7E87-2E95CA4763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784086"/>
            <a:ext cx="2473338" cy="2473338"/>
          </a:xfrm>
          <a:prstGeom prst="rect">
            <a:avLst/>
          </a:prstGeom>
          <a:noFill/>
          <a:ln>
            <a:noFill/>
          </a:ln>
        </p:spPr>
      </p:pic>
      <p:sp>
        <p:nvSpPr>
          <p:cNvPr id="3" name="TextBox 2">
            <a:extLst>
              <a:ext uri="{FF2B5EF4-FFF2-40B4-BE49-F238E27FC236}">
                <a16:creationId xmlns:a16="http://schemas.microsoft.com/office/drawing/2014/main" id="{95EB0420-C826-FDC4-B286-4456E9F4ECF9}"/>
              </a:ext>
            </a:extLst>
          </p:cNvPr>
          <p:cNvSpPr txBox="1"/>
          <p:nvPr/>
        </p:nvSpPr>
        <p:spPr>
          <a:xfrm>
            <a:off x="76200" y="2536897"/>
            <a:ext cx="2895600" cy="2684838"/>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Back and forth the thoughts do race</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Playing games with freely given grace</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Close to the fire saying</a:t>
            </a:r>
          </a:p>
          <a:p>
            <a:pPr marL="0" marR="0" algn="l">
              <a:lnSpc>
                <a:spcPct val="107000"/>
              </a:lnSpc>
              <a:spcAft>
                <a:spcPts val="800"/>
              </a:spcAft>
            </a:pP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I’ll not get burned</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I’ve been here before and I’ve learned</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Surely it no longer affects me</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een grass field with a fence and blue sky&#10;&#10;Description automatically generated">
            <a:hlinkClick r:id="rId3" tooltip="&quot;Show large version&quot;"/>
            <a:extLst>
              <a:ext uri="{FF2B5EF4-FFF2-40B4-BE49-F238E27FC236}">
                <a16:creationId xmlns:a16="http://schemas.microsoft.com/office/drawing/2014/main" id="{5EA05598-7928-7FDA-224E-BDA26BB0D2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1394" y="4378260"/>
            <a:ext cx="3228975" cy="990600"/>
          </a:xfrm>
          <a:prstGeom prst="rect">
            <a:avLst/>
          </a:prstGeom>
          <a:noFill/>
          <a:ln>
            <a:noFill/>
          </a:ln>
        </p:spPr>
      </p:pic>
      <p:sp>
        <p:nvSpPr>
          <p:cNvPr id="8" name="TextBox 7">
            <a:extLst>
              <a:ext uri="{FF2B5EF4-FFF2-40B4-BE49-F238E27FC236}">
                <a16:creationId xmlns:a16="http://schemas.microsoft.com/office/drawing/2014/main" id="{9B93B2A1-BA1C-A25B-7FEC-E3779AD741EA}"/>
              </a:ext>
            </a:extLst>
          </p:cNvPr>
          <p:cNvSpPr txBox="1"/>
          <p:nvPr/>
        </p:nvSpPr>
        <p:spPr>
          <a:xfrm>
            <a:off x="95794" y="5567522"/>
            <a:ext cx="2895600" cy="1183786"/>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 ride on the waves of promises</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fully intend to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keep</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But undermine, the real-truth denied</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Negating the principles I speak</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71D164-3676-C06C-7EA5-F0F5F09FD27A}"/>
              </a:ext>
            </a:extLst>
          </p:cNvPr>
          <p:cNvSpPr txBox="1"/>
          <p:nvPr/>
        </p:nvSpPr>
        <p:spPr>
          <a:xfrm>
            <a:off x="2715675" y="3389564"/>
            <a:ext cx="3352800" cy="2684838"/>
          </a:xfrm>
          <a:prstGeom prst="rect">
            <a:avLst/>
          </a:prstGeom>
          <a:noFill/>
        </p:spPr>
        <p:txBody>
          <a:bodyPr wrap="square">
            <a:spAutoFit/>
          </a:bodyPr>
          <a:lstStyle/>
          <a:p>
            <a:pPr marL="0" marR="0">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Knowing all too well where the boundary lies</a:t>
            </a:r>
          </a:p>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walk on the edge of the fence</a:t>
            </a:r>
          </a:p>
          <a:p>
            <a:pPr marL="0" marR="0">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 lean over the side</a:t>
            </a: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To snag some of the night</a:t>
            </a: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 drink or two couldn’t hurt</a:t>
            </a:r>
          </a:p>
        </p:txBody>
      </p:sp>
      <p:sp>
        <p:nvSpPr>
          <p:cNvPr id="12" name="TextBox 11">
            <a:extLst>
              <a:ext uri="{FF2B5EF4-FFF2-40B4-BE49-F238E27FC236}">
                <a16:creationId xmlns:a16="http://schemas.microsoft.com/office/drawing/2014/main" id="{5D04444F-FFE4-7A5F-9763-AB01D1E927F3}"/>
              </a:ext>
            </a:extLst>
          </p:cNvPr>
          <p:cNvSpPr txBox="1"/>
          <p:nvPr/>
        </p:nvSpPr>
        <p:spPr>
          <a:xfrm>
            <a:off x="5791200" y="784086"/>
            <a:ext cx="3124200" cy="1483996"/>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But later-on during the upcoming days</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The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rope gets thinner</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And beings to fray</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I’m hanging by a thread</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Of which I’ve carved my way to dangling</a:t>
            </a:r>
          </a:p>
        </p:txBody>
      </p:sp>
      <p:sp>
        <p:nvSpPr>
          <p:cNvPr id="13" name="TextBox 12">
            <a:extLst>
              <a:ext uri="{FF2B5EF4-FFF2-40B4-BE49-F238E27FC236}">
                <a16:creationId xmlns:a16="http://schemas.microsoft.com/office/drawing/2014/main" id="{6AA4CD6A-2898-04ED-C8AC-1A5A90C46490}"/>
              </a:ext>
            </a:extLst>
          </p:cNvPr>
          <p:cNvSpPr txBox="1"/>
          <p:nvPr/>
        </p:nvSpPr>
        <p:spPr>
          <a:xfrm>
            <a:off x="5791200" y="2668144"/>
            <a:ext cx="3124200" cy="583365"/>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Oh how miserable unrighteousness is</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The holiness quickly denied</a:t>
            </a:r>
          </a:p>
        </p:txBody>
      </p:sp>
      <p:sp>
        <p:nvSpPr>
          <p:cNvPr id="15" name="TextBox 14">
            <a:extLst>
              <a:ext uri="{FF2B5EF4-FFF2-40B4-BE49-F238E27FC236}">
                <a16:creationId xmlns:a16="http://schemas.microsoft.com/office/drawing/2014/main" id="{C81F56BC-1BEF-1CF2-618D-B6F0CABE894E}"/>
              </a:ext>
            </a:extLst>
          </p:cNvPr>
          <p:cNvSpPr txBox="1"/>
          <p:nvPr/>
        </p:nvSpPr>
        <p:spPr>
          <a:xfrm>
            <a:off x="6553200" y="3429000"/>
            <a:ext cx="2514600" cy="883575"/>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 look at the tree</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In the middle of the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garden</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And say this will go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in my fruit pie</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5028B6B8-4C45-D1C6-ADDE-91BC1A5C1C3A}"/>
              </a:ext>
            </a:extLst>
          </p:cNvPr>
          <p:cNvPicPr>
            <a:picLocks noChangeAspect="1"/>
          </p:cNvPicPr>
          <p:nvPr/>
        </p:nvPicPr>
        <p:blipFill>
          <a:blip r:embed="rId5"/>
          <a:stretch>
            <a:fillRect/>
          </a:stretch>
        </p:blipFill>
        <p:spPr>
          <a:xfrm>
            <a:off x="6616302" y="4572000"/>
            <a:ext cx="2089159" cy="1997633"/>
          </a:xfrm>
          <a:prstGeom prst="rect">
            <a:avLst/>
          </a:prstGeom>
        </p:spPr>
      </p:pic>
      <p:pic>
        <p:nvPicPr>
          <p:cNvPr id="5122" name="Picture 2" descr="Scorched Science: Colorful Campfires ...">
            <a:extLst>
              <a:ext uri="{FF2B5EF4-FFF2-40B4-BE49-F238E27FC236}">
                <a16:creationId xmlns:a16="http://schemas.microsoft.com/office/drawing/2014/main" id="{8134F53F-71E4-6F96-D729-BBBB30B3F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3629760"/>
            <a:ext cx="934694" cy="748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CB57801-DC63-B3F0-4615-5AAAD8686A8E}"/>
              </a:ext>
            </a:extLst>
          </p:cNvPr>
          <p:cNvPicPr>
            <a:picLocks noChangeAspect="1"/>
          </p:cNvPicPr>
          <p:nvPr/>
        </p:nvPicPr>
        <p:blipFill>
          <a:blip r:embed="rId7"/>
          <a:stretch>
            <a:fillRect/>
          </a:stretch>
        </p:blipFill>
        <p:spPr>
          <a:xfrm>
            <a:off x="5905500" y="2294604"/>
            <a:ext cx="1295400" cy="374336"/>
          </a:xfrm>
          <a:prstGeom prst="rect">
            <a:avLst/>
          </a:prstGeom>
        </p:spPr>
      </p:pic>
      <p:pic>
        <p:nvPicPr>
          <p:cNvPr id="5128" name="Picture 8" descr="What Causes Ocean Waves? - Malibu Makos ...">
            <a:extLst>
              <a:ext uri="{FF2B5EF4-FFF2-40B4-BE49-F238E27FC236}">
                <a16:creationId xmlns:a16="http://schemas.microsoft.com/office/drawing/2014/main" id="{69635901-B5EA-9924-C21B-A2B56043DE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5000" y="5844839"/>
            <a:ext cx="466735" cy="31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96877"/>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63E9-8D29-DEA0-EBCF-70726C18674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46E28E8-075E-0C01-2D47-ABFB24E91781}"/>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ADAM – ADAM – WHERE ARE YOU?</a:t>
            </a:r>
          </a:p>
        </p:txBody>
      </p:sp>
      <p:sp>
        <p:nvSpPr>
          <p:cNvPr id="6" name="TextBox 5">
            <a:extLst>
              <a:ext uri="{FF2B5EF4-FFF2-40B4-BE49-F238E27FC236}">
                <a16:creationId xmlns:a16="http://schemas.microsoft.com/office/drawing/2014/main" id="{0D6BB75E-798B-C3C9-29FD-291E64F50F20}"/>
              </a:ext>
            </a:extLst>
          </p:cNvPr>
          <p:cNvSpPr txBox="1"/>
          <p:nvPr/>
        </p:nvSpPr>
        <p:spPr>
          <a:xfrm>
            <a:off x="322839" y="1011299"/>
            <a:ext cx="2100943" cy="1659493"/>
          </a:xfrm>
          <a:prstGeom prst="rect">
            <a:avLst/>
          </a:prstGeom>
          <a:noFill/>
        </p:spPr>
        <p:txBody>
          <a:bodyPr wrap="square">
            <a:spAutoFit/>
          </a:bodyPr>
          <a:lstStyle/>
          <a:p>
            <a:pPr marL="0" marR="0">
              <a:lnSpc>
                <a:spcPct val="107000"/>
              </a:lnSpc>
              <a:spcAft>
                <a:spcPts val="800"/>
              </a:spcAft>
            </a:pPr>
            <a:r>
              <a:rPr lang="en-US" sz="24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This is knowledge they didn’t need</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55825BF-CBD2-64F3-65D1-02BDC935F189}"/>
              </a:ext>
            </a:extLst>
          </p:cNvPr>
          <p:cNvSpPr txBox="1"/>
          <p:nvPr/>
        </p:nvSpPr>
        <p:spPr>
          <a:xfrm>
            <a:off x="320627" y="3986591"/>
            <a:ext cx="8343900" cy="2308324"/>
          </a:xfrm>
          <a:prstGeom prst="rect">
            <a:avLst/>
          </a:prstGeom>
          <a:noFill/>
        </p:spPr>
        <p:txBody>
          <a:bodyPr wrap="square">
            <a:spAutoFit/>
          </a:bodyPr>
          <a:lstStyle/>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7 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the eyes of them both were opened, and they knew that they were naked; and they sewed fig leaves together, and made themselves aprons.</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8 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they heard the voice of the </a:t>
            </a:r>
            <a:r>
              <a:rPr lang="en-US" sz="1800" kern="100" cap="small"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 God walking in the garden in the cool of the day: and Adam and his wife hid themselves from the presence of the </a:t>
            </a:r>
            <a:r>
              <a:rPr lang="en-US" sz="1800" kern="100" cap="small"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 God amongst the trees of the garden.</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9 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the </a:t>
            </a:r>
            <a:r>
              <a:rPr lang="en-US" sz="1800" kern="100" cap="small"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 God called unto Adam, and said unto him, Where art thou?</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10 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he said, I heard thy voice in the garden, and I was afraid, because I was naked; and I hid myself.</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7B9ED4A-9FE3-01E0-A2ED-85A449A4043A}"/>
              </a:ext>
            </a:extLst>
          </p:cNvPr>
          <p:cNvSpPr txBox="1"/>
          <p:nvPr/>
        </p:nvSpPr>
        <p:spPr>
          <a:xfrm>
            <a:off x="6477000" y="1014717"/>
            <a:ext cx="2279002" cy="678391"/>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Adam and even were no longer comfortable in the presence of God</a:t>
            </a:r>
          </a:p>
        </p:txBody>
      </p:sp>
      <p:sp>
        <p:nvSpPr>
          <p:cNvPr id="9" name="TextBox 8">
            <a:extLst>
              <a:ext uri="{FF2B5EF4-FFF2-40B4-BE49-F238E27FC236}">
                <a16:creationId xmlns:a16="http://schemas.microsoft.com/office/drawing/2014/main" id="{378AB87E-7161-4718-3D0D-1EDBDBB78673}"/>
              </a:ext>
            </a:extLst>
          </p:cNvPr>
          <p:cNvSpPr txBox="1"/>
          <p:nvPr/>
        </p:nvSpPr>
        <p:spPr>
          <a:xfrm>
            <a:off x="1828800" y="3162478"/>
            <a:ext cx="4938538" cy="678776"/>
          </a:xfrm>
          <a:prstGeom prst="rect">
            <a:avLst/>
          </a:prstGeom>
          <a:noFill/>
        </p:spPr>
        <p:txBody>
          <a:bodyPr wrap="square">
            <a:spAutoFit/>
          </a:bodyPr>
          <a:lstStyle/>
          <a:p>
            <a:pPr marL="0" marR="0">
              <a:lnSpc>
                <a:spcPct val="107000"/>
              </a:lnSpc>
              <a:spcAft>
                <a:spcPts val="800"/>
              </a:spcAft>
            </a:pPr>
            <a:r>
              <a:rPr lang="en-US" sz="1800" b="1" baseline="30000" dirty="0">
                <a:solidFill>
                  <a:schemeClr val="accent2"/>
                </a:solidFill>
                <a:effectLst/>
                <a:latin typeface="Segoe UI" panose="020B0502040204020203" pitchFamily="34" charset="0"/>
                <a:ea typeface="Times New Roman" panose="02020603050405020304" pitchFamily="18" charset="0"/>
              </a:rPr>
              <a:t>God would have explained it to them later</a:t>
            </a:r>
          </a:p>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3:7-10</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EB607A2-3665-2251-6500-69F1B65058BB}"/>
              </a:ext>
            </a:extLst>
          </p:cNvPr>
          <p:cNvPicPr>
            <a:picLocks noChangeAspect="1"/>
          </p:cNvPicPr>
          <p:nvPr/>
        </p:nvPicPr>
        <p:blipFill>
          <a:blip r:embed="rId2"/>
          <a:stretch>
            <a:fillRect/>
          </a:stretch>
        </p:blipFill>
        <p:spPr>
          <a:xfrm>
            <a:off x="3244841" y="1056268"/>
            <a:ext cx="2089159" cy="1997633"/>
          </a:xfrm>
          <a:prstGeom prst="rect">
            <a:avLst/>
          </a:prstGeom>
        </p:spPr>
      </p:pic>
      <p:sp>
        <p:nvSpPr>
          <p:cNvPr id="11" name="TextBox 10">
            <a:extLst>
              <a:ext uri="{FF2B5EF4-FFF2-40B4-BE49-F238E27FC236}">
                <a16:creationId xmlns:a16="http://schemas.microsoft.com/office/drawing/2014/main" id="{4B8DB29D-8F38-32C5-02E4-15A4F07A36E5}"/>
              </a:ext>
            </a:extLst>
          </p:cNvPr>
          <p:cNvSpPr txBox="1"/>
          <p:nvPr/>
        </p:nvSpPr>
        <p:spPr>
          <a:xfrm>
            <a:off x="6477000" y="2196481"/>
            <a:ext cx="2133600" cy="553998"/>
          </a:xfrm>
          <a:prstGeom prst="rect">
            <a:avLst/>
          </a:prstGeom>
          <a:noFill/>
        </p:spPr>
        <p:txBody>
          <a:bodyPr wrap="square">
            <a:spAutoFit/>
          </a:bodyPr>
          <a:lstStyle/>
          <a:p>
            <a:pPr marL="0" marR="0" algn="l"/>
            <a:r>
              <a:rPr lang="en-US" sz="1800" b="1" kern="100" baseline="30000" dirty="0">
                <a:solidFill>
                  <a:schemeClr val="accent1">
                    <a:lumMod val="90000"/>
                  </a:schemeClr>
                </a:solidFill>
                <a:effectLst/>
                <a:latin typeface="Segoe UI" panose="020B0502040204020203" pitchFamily="34" charset="0"/>
                <a:ea typeface="Times New Roman" panose="02020603050405020304" pitchFamily="18" charset="0"/>
                <a:cs typeface="Times New Roman" panose="02020603050405020304" pitchFamily="18" charset="0"/>
              </a:rPr>
              <a:t>This is the first time they felt fear</a:t>
            </a:r>
            <a:endParaRPr lang="en-US" sz="1800" kern="100" dirty="0">
              <a:solidFill>
                <a:schemeClr val="accent1">
                  <a:lumMod val="9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2568598"/>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63EB-955B-2B9C-E4EE-A9DEAA5B81F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6CDDB41-57CB-9D5A-F174-A52AFC6706F5}"/>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Who told you?</a:t>
            </a:r>
          </a:p>
        </p:txBody>
      </p:sp>
      <p:sp>
        <p:nvSpPr>
          <p:cNvPr id="6" name="TextBox 5">
            <a:extLst>
              <a:ext uri="{FF2B5EF4-FFF2-40B4-BE49-F238E27FC236}">
                <a16:creationId xmlns:a16="http://schemas.microsoft.com/office/drawing/2014/main" id="{67F9892A-743D-4B6F-3C3A-C7DCB3AB5194}"/>
              </a:ext>
            </a:extLst>
          </p:cNvPr>
          <p:cNvSpPr txBox="1"/>
          <p:nvPr/>
        </p:nvSpPr>
        <p:spPr>
          <a:xfrm>
            <a:off x="6172200" y="953189"/>
            <a:ext cx="2100943" cy="1264320"/>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Blame anyone but me!</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DD4A229-D7F2-66D5-F768-2E6F0950D9BC}"/>
              </a:ext>
            </a:extLst>
          </p:cNvPr>
          <p:cNvSpPr txBox="1"/>
          <p:nvPr/>
        </p:nvSpPr>
        <p:spPr>
          <a:xfrm>
            <a:off x="320627" y="3986591"/>
            <a:ext cx="8343900" cy="2462213"/>
          </a:xfrm>
          <a:prstGeom prst="rect">
            <a:avLst/>
          </a:prstGeom>
          <a:noFill/>
        </p:spPr>
        <p:txBody>
          <a:bodyPr wrap="square">
            <a:spAutoFit/>
          </a:bodyPr>
          <a:lstStyle/>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11 </a:t>
            </a:r>
            <a:r>
              <a:rPr lang="en-US" sz="1400" dirty="0">
                <a:solidFill>
                  <a:schemeClr val="accent6"/>
                </a:solidFill>
                <a:effectLst/>
                <a:latin typeface="Segoe UI" panose="020B0502040204020203" pitchFamily="34" charset="0"/>
                <a:ea typeface="Times New Roman" panose="02020603050405020304" pitchFamily="18" charset="0"/>
              </a:rPr>
              <a:t>And he said, Who told thee that thou </a:t>
            </a:r>
            <a:r>
              <a:rPr lang="en-US" sz="1400" dirty="0" err="1">
                <a:solidFill>
                  <a:schemeClr val="accent6"/>
                </a:solidFill>
                <a:effectLst/>
                <a:latin typeface="Segoe UI" panose="020B0502040204020203" pitchFamily="34" charset="0"/>
                <a:ea typeface="Times New Roman" panose="02020603050405020304" pitchFamily="18" charset="0"/>
              </a:rPr>
              <a:t>wast</a:t>
            </a:r>
            <a:r>
              <a:rPr lang="en-US" sz="1400" dirty="0">
                <a:solidFill>
                  <a:schemeClr val="accent6"/>
                </a:solidFill>
                <a:effectLst/>
                <a:latin typeface="Segoe UI" panose="020B0502040204020203" pitchFamily="34" charset="0"/>
                <a:ea typeface="Times New Roman" panose="02020603050405020304" pitchFamily="18" charset="0"/>
              </a:rPr>
              <a:t> naked? Hast thou eaten of the tree, whereof I commanded thee that thou shouldest not eat?</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12 </a:t>
            </a:r>
            <a:r>
              <a:rPr lang="en-US" sz="1400" dirty="0">
                <a:solidFill>
                  <a:schemeClr val="accent6"/>
                </a:solidFill>
                <a:effectLst/>
                <a:latin typeface="Segoe UI" panose="020B0502040204020203" pitchFamily="34" charset="0"/>
                <a:ea typeface="Times New Roman" panose="02020603050405020304" pitchFamily="18" charset="0"/>
              </a:rPr>
              <a:t>And the man said, The woman whom thou </a:t>
            </a:r>
            <a:r>
              <a:rPr lang="en-US" sz="1400" dirty="0" err="1">
                <a:solidFill>
                  <a:schemeClr val="accent6"/>
                </a:solidFill>
                <a:effectLst/>
                <a:latin typeface="Segoe UI" panose="020B0502040204020203" pitchFamily="34" charset="0"/>
                <a:ea typeface="Times New Roman" panose="02020603050405020304" pitchFamily="18" charset="0"/>
              </a:rPr>
              <a:t>gavest</a:t>
            </a:r>
            <a:r>
              <a:rPr lang="en-US" sz="1400" dirty="0">
                <a:solidFill>
                  <a:schemeClr val="accent6"/>
                </a:solidFill>
                <a:effectLst/>
                <a:latin typeface="Segoe UI" panose="020B0502040204020203" pitchFamily="34" charset="0"/>
                <a:ea typeface="Times New Roman" panose="02020603050405020304" pitchFamily="18" charset="0"/>
              </a:rPr>
              <a:t> to be with me, she gave me of the tree, and I did eat.</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13 </a:t>
            </a:r>
            <a:r>
              <a:rPr lang="en-US" sz="1400" dirty="0">
                <a:solidFill>
                  <a:schemeClr val="accent6"/>
                </a:solidFill>
                <a:effectLst/>
                <a:latin typeface="Segoe UI" panose="020B0502040204020203" pitchFamily="34" charset="0"/>
                <a:ea typeface="Times New Roman" panose="02020603050405020304" pitchFamily="18" charset="0"/>
              </a:rPr>
              <a:t>And the </a:t>
            </a:r>
            <a:r>
              <a:rPr lang="en-US" sz="1400" cap="small" dirty="0">
                <a:solidFill>
                  <a:schemeClr val="accent6"/>
                </a:solidFill>
                <a:effectLst/>
                <a:latin typeface="Segoe UI" panose="020B0502040204020203" pitchFamily="34" charset="0"/>
                <a:ea typeface="Times New Roman" panose="02020603050405020304" pitchFamily="18" charset="0"/>
              </a:rPr>
              <a:t>Lord</a:t>
            </a:r>
            <a:r>
              <a:rPr lang="en-US" sz="1400" dirty="0">
                <a:solidFill>
                  <a:schemeClr val="accent6"/>
                </a:solidFill>
                <a:effectLst/>
                <a:latin typeface="Segoe UI" panose="020B0502040204020203" pitchFamily="34" charset="0"/>
                <a:ea typeface="Times New Roman" panose="02020603050405020304" pitchFamily="18" charset="0"/>
              </a:rPr>
              <a:t> God said unto the woman, What is this that thou hast done? And the woman said, The serpent beguiled me, and I did eat.</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14 </a:t>
            </a:r>
            <a:r>
              <a:rPr lang="en-US" sz="1400" dirty="0">
                <a:solidFill>
                  <a:schemeClr val="accent6"/>
                </a:solidFill>
                <a:effectLst/>
                <a:latin typeface="Segoe UI" panose="020B0502040204020203" pitchFamily="34" charset="0"/>
                <a:ea typeface="Times New Roman" panose="02020603050405020304" pitchFamily="18" charset="0"/>
              </a:rPr>
              <a:t>And the </a:t>
            </a:r>
            <a:r>
              <a:rPr lang="en-US" sz="1400" cap="small" dirty="0">
                <a:solidFill>
                  <a:schemeClr val="accent6"/>
                </a:solidFill>
                <a:effectLst/>
                <a:latin typeface="Segoe UI" panose="020B0502040204020203" pitchFamily="34" charset="0"/>
                <a:ea typeface="Times New Roman" panose="02020603050405020304" pitchFamily="18" charset="0"/>
              </a:rPr>
              <a:t>Lord</a:t>
            </a:r>
            <a:r>
              <a:rPr lang="en-US" sz="1400" dirty="0">
                <a:solidFill>
                  <a:schemeClr val="accent6"/>
                </a:solidFill>
                <a:effectLst/>
                <a:latin typeface="Segoe UI" panose="020B0502040204020203" pitchFamily="34" charset="0"/>
                <a:ea typeface="Times New Roman" panose="02020603050405020304" pitchFamily="18" charset="0"/>
              </a:rPr>
              <a:t> God said unto the serpent, Because thou hast done this, thou art cursed above all cattle, and above every beast of the field; upon thy belly shalt thou go, and dust shalt thou eat all the days of thy life:</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15 </a:t>
            </a:r>
            <a:r>
              <a:rPr lang="en-US" sz="1400" dirty="0">
                <a:solidFill>
                  <a:schemeClr val="accent6"/>
                </a:solidFill>
                <a:effectLst/>
                <a:latin typeface="Segoe UI" panose="020B0502040204020203" pitchFamily="34" charset="0"/>
                <a:ea typeface="Times New Roman" panose="02020603050405020304" pitchFamily="18" charset="0"/>
              </a:rPr>
              <a:t>And I will put enmity between thee and the woman, and between thy seed and her seed; it shall bruise thy head, and thou shalt bruise his heel.</a:t>
            </a:r>
            <a:endParaRPr lang="en-US" sz="1400" dirty="0">
              <a:solidFill>
                <a:schemeClr val="accent6"/>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FAB23B1-2309-6410-54DF-4F3FC322C144}"/>
              </a:ext>
            </a:extLst>
          </p:cNvPr>
          <p:cNvSpPr txBox="1"/>
          <p:nvPr/>
        </p:nvSpPr>
        <p:spPr>
          <a:xfrm>
            <a:off x="1981200" y="3318644"/>
            <a:ext cx="4938538" cy="378565"/>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3:11-15</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81F9E36-B19A-F2E6-F1FF-36EF2B03CE1A}"/>
              </a:ext>
            </a:extLst>
          </p:cNvPr>
          <p:cNvSpPr txBox="1"/>
          <p:nvPr/>
        </p:nvSpPr>
        <p:spPr>
          <a:xfrm>
            <a:off x="3399919" y="990600"/>
            <a:ext cx="2100943" cy="1762085"/>
          </a:xfrm>
          <a:prstGeom prst="rect">
            <a:avLst/>
          </a:prstGeom>
          <a:noFill/>
        </p:spPr>
        <p:txBody>
          <a:bodyPr wrap="square">
            <a:spAutoFit/>
          </a:bodyPr>
          <a:lstStyle/>
          <a:p>
            <a:pPr marL="0" marR="0">
              <a:lnSpc>
                <a:spcPct val="107000"/>
              </a:lnSpc>
              <a:spcAft>
                <a:spcPts val="800"/>
              </a:spcAft>
            </a:pPr>
            <a:r>
              <a:rPr lang="en-US" sz="2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God I’m only human</a:t>
            </a:r>
          </a:p>
          <a:p>
            <a:pPr marL="0" marR="0">
              <a:lnSpc>
                <a:spcPct val="107000"/>
              </a:lnSpc>
              <a:spcAft>
                <a:spcPts val="800"/>
              </a:spcAft>
            </a:pPr>
            <a:r>
              <a:rPr lang="en-US" sz="24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Got no other reason!</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C8611C7-6649-5C68-0D06-2AF0DA0DBD82}"/>
              </a:ext>
            </a:extLst>
          </p:cNvPr>
          <p:cNvSpPr txBox="1"/>
          <p:nvPr/>
        </p:nvSpPr>
        <p:spPr>
          <a:xfrm>
            <a:off x="6112328" y="2583952"/>
            <a:ext cx="2100943" cy="869149"/>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The woman you gave me!</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2BCBF47-0C26-5D82-6D6B-9018C9A61A5F}"/>
              </a:ext>
            </a:extLst>
          </p:cNvPr>
          <p:cNvSpPr txBox="1"/>
          <p:nvPr/>
        </p:nvSpPr>
        <p:spPr>
          <a:xfrm>
            <a:off x="687510" y="1002493"/>
            <a:ext cx="2100943" cy="869149"/>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Done been beguiled!</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206594-AA8B-3258-D858-12AE99E9144A}"/>
              </a:ext>
            </a:extLst>
          </p:cNvPr>
          <p:cNvSpPr txBox="1"/>
          <p:nvPr/>
        </p:nvSpPr>
        <p:spPr>
          <a:xfrm>
            <a:off x="687510" y="2538177"/>
            <a:ext cx="2100943" cy="869149"/>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You’ve been had!</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B9CE8219-0F67-6C80-2945-513DE15F77CC}"/>
              </a:ext>
            </a:extLst>
          </p:cNvPr>
          <p:cNvPicPr>
            <a:picLocks noChangeAspect="1"/>
          </p:cNvPicPr>
          <p:nvPr/>
        </p:nvPicPr>
        <p:blipFill>
          <a:blip r:embed="rId2"/>
          <a:stretch>
            <a:fillRect/>
          </a:stretch>
        </p:blipFill>
        <p:spPr>
          <a:xfrm>
            <a:off x="3200400" y="3331950"/>
            <a:ext cx="304800" cy="291447"/>
          </a:xfrm>
          <a:prstGeom prst="rect">
            <a:avLst/>
          </a:prstGeom>
        </p:spPr>
      </p:pic>
      <p:pic>
        <p:nvPicPr>
          <p:cNvPr id="13" name="Picture 12">
            <a:extLst>
              <a:ext uri="{FF2B5EF4-FFF2-40B4-BE49-F238E27FC236}">
                <a16:creationId xmlns:a16="http://schemas.microsoft.com/office/drawing/2014/main" id="{1F3A8477-D689-FFBC-7521-D306F4415EFE}"/>
              </a:ext>
            </a:extLst>
          </p:cNvPr>
          <p:cNvPicPr>
            <a:picLocks noChangeAspect="1"/>
          </p:cNvPicPr>
          <p:nvPr/>
        </p:nvPicPr>
        <p:blipFill>
          <a:blip r:embed="rId2"/>
          <a:stretch>
            <a:fillRect/>
          </a:stretch>
        </p:blipFill>
        <p:spPr>
          <a:xfrm>
            <a:off x="5395581" y="3362202"/>
            <a:ext cx="304800" cy="291447"/>
          </a:xfrm>
          <a:prstGeom prst="rect">
            <a:avLst/>
          </a:prstGeom>
        </p:spPr>
      </p:pic>
    </p:spTree>
    <p:extLst>
      <p:ext uri="{BB962C8B-B14F-4D97-AF65-F5344CB8AC3E}">
        <p14:creationId xmlns:p14="http://schemas.microsoft.com/office/powerpoint/2010/main" val="2254250682"/>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3DA91-AC3B-2078-E9BB-CFD065B388B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3B2C261-A30B-5C2E-6167-628F44437CB5}"/>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Gave it all up for a moment of pleasure</a:t>
            </a:r>
          </a:p>
        </p:txBody>
      </p:sp>
      <p:sp>
        <p:nvSpPr>
          <p:cNvPr id="14" name="TextBox 13">
            <a:extLst>
              <a:ext uri="{FF2B5EF4-FFF2-40B4-BE49-F238E27FC236}">
                <a16:creationId xmlns:a16="http://schemas.microsoft.com/office/drawing/2014/main" id="{F75F27D1-7377-E68E-B1C0-67156C9D06CF}"/>
              </a:ext>
            </a:extLst>
          </p:cNvPr>
          <p:cNvSpPr txBox="1"/>
          <p:nvPr/>
        </p:nvSpPr>
        <p:spPr>
          <a:xfrm>
            <a:off x="361950" y="3810000"/>
            <a:ext cx="8343900" cy="2554545"/>
          </a:xfrm>
          <a:prstGeom prst="rect">
            <a:avLst/>
          </a:prstGeom>
          <a:noFill/>
        </p:spPr>
        <p:txBody>
          <a:bodyPr wrap="square">
            <a:spAutoFit/>
          </a:bodyPr>
          <a:lstStyle/>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16 </a:t>
            </a:r>
            <a:r>
              <a:rPr lang="en-US" sz="1600" dirty="0">
                <a:solidFill>
                  <a:schemeClr val="accent6"/>
                </a:solidFill>
                <a:effectLst/>
                <a:latin typeface="Segoe UI" panose="020B0502040204020203" pitchFamily="34" charset="0"/>
                <a:ea typeface="Times New Roman" panose="02020603050405020304" pitchFamily="18" charset="0"/>
              </a:rPr>
              <a:t>Unto the woman he said, I will greatly multiply thy sorrow and thy conception; in sorrow thou shalt bring forth children; and thy desire shall be to thy husband, and he shall rule over thee.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17 </a:t>
            </a:r>
            <a:r>
              <a:rPr lang="en-US" sz="1600" dirty="0">
                <a:solidFill>
                  <a:schemeClr val="accent6"/>
                </a:solidFill>
                <a:effectLst/>
                <a:latin typeface="Segoe UI" panose="020B0502040204020203" pitchFamily="34" charset="0"/>
                <a:ea typeface="Times New Roman" panose="02020603050405020304" pitchFamily="18" charset="0"/>
              </a:rPr>
              <a:t>And unto Adam he said, Because thou hast hearkened unto the voice of thy wife, and hast eaten of the tree, of which I commanded thee, saying, Thou shalt not eat of it: cursed is the ground for thy sake; in sorrow shalt thou eat of it all the days of thy life;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18 </a:t>
            </a:r>
            <a:r>
              <a:rPr lang="en-US" sz="1600" dirty="0">
                <a:solidFill>
                  <a:schemeClr val="accent6"/>
                </a:solidFill>
                <a:effectLst/>
                <a:latin typeface="Segoe UI" panose="020B0502040204020203" pitchFamily="34" charset="0"/>
                <a:ea typeface="Times New Roman" panose="02020603050405020304" pitchFamily="18" charset="0"/>
              </a:rPr>
              <a:t>Thorns also and thistles shall it bring forth to thee; and thou shalt eat the herb of the field;</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19 </a:t>
            </a:r>
            <a:r>
              <a:rPr lang="en-US" sz="1600" dirty="0">
                <a:solidFill>
                  <a:schemeClr val="accent6"/>
                </a:solidFill>
                <a:effectLst/>
                <a:latin typeface="Segoe UI" panose="020B0502040204020203" pitchFamily="34" charset="0"/>
                <a:ea typeface="Times New Roman" panose="02020603050405020304" pitchFamily="18" charset="0"/>
              </a:rPr>
              <a:t>In the sweat of thy face shalt thou eat bread, till thou return unto the ground; for out of it </a:t>
            </a:r>
            <a:r>
              <a:rPr lang="en-US" sz="1600" dirty="0" err="1">
                <a:solidFill>
                  <a:schemeClr val="accent6"/>
                </a:solidFill>
                <a:effectLst/>
                <a:latin typeface="Segoe UI" panose="020B0502040204020203" pitchFamily="34" charset="0"/>
                <a:ea typeface="Times New Roman" panose="02020603050405020304" pitchFamily="18" charset="0"/>
              </a:rPr>
              <a:t>wast</a:t>
            </a:r>
            <a:r>
              <a:rPr lang="en-US" sz="1600" dirty="0">
                <a:solidFill>
                  <a:schemeClr val="accent6"/>
                </a:solidFill>
                <a:effectLst/>
                <a:latin typeface="Segoe UI" panose="020B0502040204020203" pitchFamily="34" charset="0"/>
                <a:ea typeface="Times New Roman" panose="02020603050405020304" pitchFamily="18" charset="0"/>
              </a:rPr>
              <a:t> thou taken: for dust thou art, and unto dust shalt thou return.</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B7AF989-3A52-FB08-767F-490EA46FD7BF}"/>
              </a:ext>
            </a:extLst>
          </p:cNvPr>
          <p:cNvSpPr txBox="1"/>
          <p:nvPr/>
        </p:nvSpPr>
        <p:spPr>
          <a:xfrm>
            <a:off x="3733800" y="3385562"/>
            <a:ext cx="2042938" cy="346826"/>
          </a:xfrm>
          <a:prstGeom prst="rect">
            <a:avLst/>
          </a:prstGeom>
          <a:noFill/>
        </p:spPr>
        <p:txBody>
          <a:bodyPr wrap="square">
            <a:spAutoFit/>
          </a:bodyPr>
          <a:lstStyle/>
          <a:p>
            <a:pPr marL="0" marR="0">
              <a:lnSpc>
                <a:spcPct val="107000"/>
              </a:lnSpc>
              <a:spcAft>
                <a:spcPts val="800"/>
              </a:spcAft>
            </a:pPr>
            <a:r>
              <a:rPr lang="en-US" sz="16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3:16-20</a:t>
            </a:r>
            <a:endParaRPr lang="en-US" sz="16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3419B88-1D20-51BF-E90A-E2A2A1B42968}"/>
              </a:ext>
            </a:extLst>
          </p:cNvPr>
          <p:cNvSpPr txBox="1"/>
          <p:nvPr/>
        </p:nvSpPr>
        <p:spPr>
          <a:xfrm>
            <a:off x="2702340" y="990600"/>
            <a:ext cx="6037238" cy="2266903"/>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There was a group of flies – they were out seeking dinner. They had been warned that certain sweet nectars would trap them. As they cruised through the air on their hunt, they saw a </a:t>
            </a:r>
            <a:r>
              <a:rPr lang="en-US" sz="1200" b="1"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plate of honey. Score they shouted – dive in. The group of flies quickly descended on the honey and ate their fill. When they went to fly off, they couldn’t move. They had consumed to much and they were to heavy to fly. It was then they realized, they gave up there whole life for 1 hour of pleasure.</a:t>
            </a:r>
          </a:p>
          <a:p>
            <a:pPr marL="0" marR="0" algn="l">
              <a:lnSpc>
                <a:spcPct val="107000"/>
              </a:lnSpc>
              <a:spcAft>
                <a:spcPts val="800"/>
              </a:spcAft>
            </a:pP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2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In the case of Adam and Eve, it much less than an hour – perhaps minutes at most. Sin is never worth it. It always make you stay, longer than you want to and it costs more than you want to pay.</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7170" name="Picture 2" descr="Honey: A powerful natural moisturizer ...">
            <a:extLst>
              <a:ext uri="{FF2B5EF4-FFF2-40B4-BE49-F238E27FC236}">
                <a16:creationId xmlns:a16="http://schemas.microsoft.com/office/drawing/2014/main" id="{34EFDAF5-7D0E-7525-63BC-28D68111F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03" y="2010837"/>
            <a:ext cx="1657058" cy="16570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ll about flies">
            <a:extLst>
              <a:ext uri="{FF2B5EF4-FFF2-40B4-BE49-F238E27FC236}">
                <a16:creationId xmlns:a16="http://schemas.microsoft.com/office/drawing/2014/main" id="{827DE0D3-A843-050D-2983-49DD36519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41" y="812379"/>
            <a:ext cx="1657059" cy="11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59820"/>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E3B84-60C2-3F39-9AAF-54A8215A701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5D0B041-7CBF-502A-8374-F994F21ADEB7}"/>
              </a:ext>
            </a:extLst>
          </p:cNvPr>
          <p:cNvSpPr txBox="1"/>
          <p:nvPr/>
        </p:nvSpPr>
        <p:spPr>
          <a:xfrm>
            <a:off x="1562099" y="43482"/>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No longer Comfortable in the Presence God:</a:t>
            </a:r>
          </a:p>
          <a:p>
            <a:pPr algn="ctr"/>
            <a:r>
              <a:rPr lang="en-US" sz="2000" b="1" dirty="0">
                <a:solidFill>
                  <a:srgbClr val="FFFF00"/>
                </a:solidFill>
                <a:latin typeface="Bookman Old Style" panose="02050604050505020204" pitchFamily="18" charset="0"/>
              </a:rPr>
              <a:t>Locked out of the Garden – Holiness Lost</a:t>
            </a:r>
          </a:p>
        </p:txBody>
      </p:sp>
      <p:sp>
        <p:nvSpPr>
          <p:cNvPr id="14" name="TextBox 13">
            <a:extLst>
              <a:ext uri="{FF2B5EF4-FFF2-40B4-BE49-F238E27FC236}">
                <a16:creationId xmlns:a16="http://schemas.microsoft.com/office/drawing/2014/main" id="{775F66FD-B829-80E9-4F77-CCD6E44BCF73}"/>
              </a:ext>
            </a:extLst>
          </p:cNvPr>
          <p:cNvSpPr txBox="1"/>
          <p:nvPr/>
        </p:nvSpPr>
        <p:spPr>
          <a:xfrm>
            <a:off x="361950" y="3810000"/>
            <a:ext cx="8343900" cy="2554545"/>
          </a:xfrm>
          <a:prstGeom prst="rect">
            <a:avLst/>
          </a:prstGeom>
          <a:noFill/>
        </p:spPr>
        <p:txBody>
          <a:bodyPr wrap="square">
            <a:spAutoFit/>
          </a:bodyPr>
          <a:lstStyle/>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20 </a:t>
            </a:r>
            <a:r>
              <a:rPr lang="en-US" sz="1600" dirty="0">
                <a:solidFill>
                  <a:schemeClr val="accent6"/>
                </a:solidFill>
                <a:effectLst/>
                <a:latin typeface="Segoe UI" panose="020B0502040204020203" pitchFamily="34" charset="0"/>
                <a:ea typeface="Times New Roman" panose="02020603050405020304" pitchFamily="18" charset="0"/>
              </a:rPr>
              <a:t>And Adam called his wife's name Eve; because she was the mother of all living.</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21 </a:t>
            </a:r>
            <a:r>
              <a:rPr lang="en-US" sz="1600" dirty="0">
                <a:solidFill>
                  <a:schemeClr val="accent6"/>
                </a:solidFill>
                <a:effectLst/>
                <a:latin typeface="Segoe UI" panose="020B0502040204020203" pitchFamily="34" charset="0"/>
                <a:ea typeface="Times New Roman" panose="02020603050405020304" pitchFamily="18" charset="0"/>
              </a:rPr>
              <a:t>Unto Adam also and to his wife did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make coats of skins, and clothed them.</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22 </a:t>
            </a:r>
            <a:r>
              <a:rPr lang="en-US" sz="1600" dirty="0">
                <a:solidFill>
                  <a:schemeClr val="accent6"/>
                </a:solidFill>
                <a:effectLst/>
                <a:latin typeface="Segoe UI" panose="020B0502040204020203" pitchFamily="34" charset="0"/>
                <a:ea typeface="Times New Roman" panose="02020603050405020304" pitchFamily="18" charset="0"/>
              </a:rPr>
              <a:t>And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said, Behold, the man is become as one of us, to know good and evil: and now, lest he put forth his hand, and take also of the tree of life, and eat, and live for ever:</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23 </a:t>
            </a:r>
            <a:r>
              <a:rPr lang="en-US" sz="1600" dirty="0">
                <a:solidFill>
                  <a:schemeClr val="accent6"/>
                </a:solidFill>
                <a:effectLst/>
                <a:latin typeface="Segoe UI" panose="020B0502040204020203" pitchFamily="34" charset="0"/>
                <a:ea typeface="Times New Roman" panose="02020603050405020304" pitchFamily="18" charset="0"/>
              </a:rPr>
              <a:t>Therefore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sent him forth from the garden of Eden, to till the ground from whence he was taken.</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24 </a:t>
            </a:r>
            <a:r>
              <a:rPr lang="en-US" sz="1600" dirty="0">
                <a:solidFill>
                  <a:schemeClr val="accent6"/>
                </a:solidFill>
                <a:effectLst/>
                <a:latin typeface="Segoe UI" panose="020B0502040204020203" pitchFamily="34" charset="0"/>
                <a:ea typeface="Times New Roman" panose="02020603050405020304" pitchFamily="18" charset="0"/>
              </a:rPr>
              <a:t>So he drove out the man; and he placed at the east of the garden of Eden </a:t>
            </a:r>
            <a:r>
              <a:rPr lang="en-US" sz="1600" dirty="0" err="1">
                <a:solidFill>
                  <a:schemeClr val="accent6"/>
                </a:solidFill>
                <a:effectLst/>
                <a:latin typeface="Segoe UI" panose="020B0502040204020203" pitchFamily="34" charset="0"/>
                <a:ea typeface="Times New Roman" panose="02020603050405020304" pitchFamily="18" charset="0"/>
              </a:rPr>
              <a:t>Cherubims</a:t>
            </a:r>
            <a:r>
              <a:rPr lang="en-US" sz="1600" dirty="0">
                <a:solidFill>
                  <a:schemeClr val="accent6"/>
                </a:solidFill>
                <a:effectLst/>
                <a:latin typeface="Segoe UI" panose="020B0502040204020203" pitchFamily="34" charset="0"/>
                <a:ea typeface="Times New Roman" panose="02020603050405020304" pitchFamily="18" charset="0"/>
              </a:rPr>
              <a:t>, and a flaming sword which turned every way, to keep the way of the tree of life.</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61A47E4-8BF2-10EA-AFDA-47D26A34A0B2}"/>
              </a:ext>
            </a:extLst>
          </p:cNvPr>
          <p:cNvSpPr txBox="1"/>
          <p:nvPr/>
        </p:nvSpPr>
        <p:spPr>
          <a:xfrm>
            <a:off x="1981200" y="3281880"/>
            <a:ext cx="4938538" cy="378565"/>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3:20-24</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46E5345-F520-837C-C386-57752FEA27AC}"/>
              </a:ext>
            </a:extLst>
          </p:cNvPr>
          <p:cNvSpPr txBox="1"/>
          <p:nvPr/>
        </p:nvSpPr>
        <p:spPr>
          <a:xfrm>
            <a:off x="952499" y="1219200"/>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Animals had to be sacrificed to make clothes for them when there had been no need for them before</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882AA14-DAE1-A8DC-3FE4-E73D627EEACD}"/>
              </a:ext>
            </a:extLst>
          </p:cNvPr>
          <p:cNvSpPr txBox="1"/>
          <p:nvPr/>
        </p:nvSpPr>
        <p:spPr>
          <a:xfrm>
            <a:off x="990600" y="1645625"/>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No access to the tree of life</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0FA4E52-C65D-854D-4C8B-F823DA8AF2E3}"/>
              </a:ext>
            </a:extLst>
          </p:cNvPr>
          <p:cNvSpPr txBox="1"/>
          <p:nvPr/>
        </p:nvSpPr>
        <p:spPr>
          <a:xfrm>
            <a:off x="990600" y="2041570"/>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Force to till the ground when it used to produce</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B49E2F8-F216-1782-3A21-5DA51E1B1A43}"/>
              </a:ext>
            </a:extLst>
          </p:cNvPr>
          <p:cNvSpPr txBox="1"/>
          <p:nvPr/>
        </p:nvSpPr>
        <p:spPr>
          <a:xfrm>
            <a:off x="990600" y="2372071"/>
            <a:ext cx="7239000" cy="780983"/>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The fruit did make them wise; it gave them knowledge they didn’t have, but that knowledge made them realize that they didn’t want the knowledge of good and evil.</a:t>
            </a:r>
          </a:p>
          <a:p>
            <a:pPr marL="0" marR="0">
              <a:lnSpc>
                <a:spcPct val="107000"/>
              </a:lnSpc>
              <a:spcAft>
                <a:spcPts val="800"/>
              </a:spcAft>
            </a:pPr>
            <a:r>
              <a:rPr lang="en-US" sz="12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All it brought was toil and hardship.</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6148" name="Picture 4" descr="Amazon.com: Mens Leather Buckskin Suit ...">
            <a:extLst>
              <a:ext uri="{FF2B5EF4-FFF2-40B4-BE49-F238E27FC236}">
                <a16:creationId xmlns:a16="http://schemas.microsoft.com/office/drawing/2014/main" id="{61B6A92A-EC81-3A92-068B-C4661BA810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067" y="1501915"/>
            <a:ext cx="332064" cy="7231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erokee Coat. ca 1850. Embroidered ...">
            <a:extLst>
              <a:ext uri="{FF2B5EF4-FFF2-40B4-BE49-F238E27FC236}">
                <a16:creationId xmlns:a16="http://schemas.microsoft.com/office/drawing/2014/main" id="{9774AA55-191F-5CBB-7409-6D15E4D29E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38552"/>
            <a:ext cx="604921" cy="807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C940C7C-EBE8-6FEE-BFFE-3B272167293A}"/>
              </a:ext>
            </a:extLst>
          </p:cNvPr>
          <p:cNvPicPr>
            <a:picLocks noChangeAspect="1"/>
          </p:cNvPicPr>
          <p:nvPr/>
        </p:nvPicPr>
        <p:blipFill>
          <a:blip r:embed="rId4"/>
          <a:stretch>
            <a:fillRect/>
          </a:stretch>
        </p:blipFill>
        <p:spPr>
          <a:xfrm>
            <a:off x="685800" y="2660901"/>
            <a:ext cx="1162212" cy="1149099"/>
          </a:xfrm>
          <a:prstGeom prst="rect">
            <a:avLst/>
          </a:prstGeom>
        </p:spPr>
      </p:pic>
      <p:pic>
        <p:nvPicPr>
          <p:cNvPr id="10" name="Picture 9">
            <a:extLst>
              <a:ext uri="{FF2B5EF4-FFF2-40B4-BE49-F238E27FC236}">
                <a16:creationId xmlns:a16="http://schemas.microsoft.com/office/drawing/2014/main" id="{B14DFE0B-B9CD-6D9A-1245-F2976B45320D}"/>
              </a:ext>
            </a:extLst>
          </p:cNvPr>
          <p:cNvPicPr>
            <a:picLocks noChangeAspect="1"/>
          </p:cNvPicPr>
          <p:nvPr/>
        </p:nvPicPr>
        <p:blipFill>
          <a:blip r:embed="rId4"/>
          <a:stretch>
            <a:fillRect/>
          </a:stretch>
        </p:blipFill>
        <p:spPr>
          <a:xfrm>
            <a:off x="7467600" y="2632589"/>
            <a:ext cx="1162212" cy="1149099"/>
          </a:xfrm>
          <a:prstGeom prst="rect">
            <a:avLst/>
          </a:prstGeom>
        </p:spPr>
      </p:pic>
      <p:pic>
        <p:nvPicPr>
          <p:cNvPr id="11" name="Picture 10">
            <a:extLst>
              <a:ext uri="{FF2B5EF4-FFF2-40B4-BE49-F238E27FC236}">
                <a16:creationId xmlns:a16="http://schemas.microsoft.com/office/drawing/2014/main" id="{6AF202F1-EEE3-0F67-5730-BB5E84C49FF2}"/>
              </a:ext>
            </a:extLst>
          </p:cNvPr>
          <p:cNvPicPr>
            <a:picLocks noChangeAspect="1"/>
          </p:cNvPicPr>
          <p:nvPr/>
        </p:nvPicPr>
        <p:blipFill>
          <a:blip r:embed="rId4"/>
          <a:stretch>
            <a:fillRect/>
          </a:stretch>
        </p:blipFill>
        <p:spPr>
          <a:xfrm rot="16200000">
            <a:off x="2664034" y="3169057"/>
            <a:ext cx="525820" cy="519887"/>
          </a:xfrm>
          <a:prstGeom prst="rect">
            <a:avLst/>
          </a:prstGeom>
        </p:spPr>
      </p:pic>
      <p:pic>
        <p:nvPicPr>
          <p:cNvPr id="12" name="Picture 11">
            <a:extLst>
              <a:ext uri="{FF2B5EF4-FFF2-40B4-BE49-F238E27FC236}">
                <a16:creationId xmlns:a16="http://schemas.microsoft.com/office/drawing/2014/main" id="{F2727AA5-1392-AFE3-7681-6E20FD9B98E5}"/>
              </a:ext>
            </a:extLst>
          </p:cNvPr>
          <p:cNvPicPr>
            <a:picLocks noChangeAspect="1"/>
          </p:cNvPicPr>
          <p:nvPr/>
        </p:nvPicPr>
        <p:blipFill>
          <a:blip r:embed="rId4"/>
          <a:stretch>
            <a:fillRect/>
          </a:stretch>
        </p:blipFill>
        <p:spPr>
          <a:xfrm rot="5400000">
            <a:off x="5694203" y="3210105"/>
            <a:ext cx="525820" cy="519887"/>
          </a:xfrm>
          <a:prstGeom prst="rect">
            <a:avLst/>
          </a:prstGeom>
        </p:spPr>
      </p:pic>
      <p:sp>
        <p:nvSpPr>
          <p:cNvPr id="13" name="TextBox 12">
            <a:extLst>
              <a:ext uri="{FF2B5EF4-FFF2-40B4-BE49-F238E27FC236}">
                <a16:creationId xmlns:a16="http://schemas.microsoft.com/office/drawing/2014/main" id="{20275297-45FA-3DF0-D3DF-7A56AB6DB205}"/>
              </a:ext>
            </a:extLst>
          </p:cNvPr>
          <p:cNvSpPr txBox="1"/>
          <p:nvPr/>
        </p:nvSpPr>
        <p:spPr>
          <a:xfrm>
            <a:off x="1266906" y="836350"/>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An act of or a life-style of unholiness will hinder your faith!</a:t>
            </a:r>
            <a:endPar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08832"/>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76200" y="96501"/>
            <a:ext cx="8382000" cy="400110"/>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God’s Fridge</a:t>
            </a:r>
          </a:p>
        </p:txBody>
      </p:sp>
      <p:sp>
        <p:nvSpPr>
          <p:cNvPr id="7" name="TextBox 6">
            <a:extLst>
              <a:ext uri="{FF2B5EF4-FFF2-40B4-BE49-F238E27FC236}">
                <a16:creationId xmlns:a16="http://schemas.microsoft.com/office/drawing/2014/main" id="{3F1EC510-7C35-4287-BA51-03B81A035968}"/>
              </a:ext>
            </a:extLst>
          </p:cNvPr>
          <p:cNvSpPr txBox="1"/>
          <p:nvPr/>
        </p:nvSpPr>
        <p:spPr>
          <a:xfrm>
            <a:off x="152400" y="592423"/>
            <a:ext cx="3048000"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What’s in God’s Fridge?</a:t>
            </a:r>
          </a:p>
        </p:txBody>
      </p:sp>
      <p:sp>
        <p:nvSpPr>
          <p:cNvPr id="3" name="TextBox 2">
            <a:extLst>
              <a:ext uri="{FF2B5EF4-FFF2-40B4-BE49-F238E27FC236}">
                <a16:creationId xmlns:a16="http://schemas.microsoft.com/office/drawing/2014/main" id="{99BCBE7F-9E43-3F45-A735-4BA1257A80C6}"/>
              </a:ext>
            </a:extLst>
          </p:cNvPr>
          <p:cNvSpPr txBox="1"/>
          <p:nvPr/>
        </p:nvSpPr>
        <p:spPr>
          <a:xfrm>
            <a:off x="381000" y="3141272"/>
            <a:ext cx="2895600" cy="3285258"/>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#1 – Forgiveness of sins</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#2 – Healing for your body</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#3 – No Condemnation</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#4 – The desires of your heart</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Goodness</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Mercy</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Green Pastures</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Path’s of Righteousness</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Oil for your head</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Stuff that makes your cup run over</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The right to dwell in God’s house forever</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04A9D7B-8813-BE70-DB7E-3DB6E14FA8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176" y="1066800"/>
            <a:ext cx="946150" cy="1978660"/>
          </a:xfrm>
          <a:prstGeom prst="rect">
            <a:avLst/>
          </a:prstGeom>
          <a:noFill/>
          <a:ln>
            <a:noFill/>
          </a:ln>
        </p:spPr>
      </p:pic>
      <p:sp>
        <p:nvSpPr>
          <p:cNvPr id="6" name="TextBox 5">
            <a:extLst>
              <a:ext uri="{FF2B5EF4-FFF2-40B4-BE49-F238E27FC236}">
                <a16:creationId xmlns:a16="http://schemas.microsoft.com/office/drawing/2014/main" id="{94C10BE8-11B6-A4FC-80F1-4D090221D6D3}"/>
              </a:ext>
            </a:extLst>
          </p:cNvPr>
          <p:cNvSpPr txBox="1"/>
          <p:nvPr/>
        </p:nvSpPr>
        <p:spPr>
          <a:xfrm>
            <a:off x="3352800" y="2891075"/>
            <a:ext cx="2819400" cy="3785652"/>
          </a:xfrm>
          <a:prstGeom prst="rect">
            <a:avLst/>
          </a:prstGeom>
          <a:noFill/>
        </p:spPr>
        <p:txBody>
          <a:bodyPr wrap="square">
            <a:spAutoFit/>
          </a:bodyPr>
          <a:lstStyle/>
          <a:p>
            <a:pPr algn="l"/>
            <a:r>
              <a:rPr lang="en-US" sz="1200" kern="100" dirty="0">
                <a:solidFill>
                  <a:schemeClr val="accent6"/>
                </a:solidFill>
                <a:latin typeface="Aptos" panose="020B0004020202020204" pitchFamily="34" charset="0"/>
                <a:cs typeface="Times New Roman" panose="02020603050405020304" pitchFamily="18" charset="0"/>
              </a:rPr>
              <a:t>Psalm 23 The Lord is my shepherd; I shall not want.</a:t>
            </a:r>
          </a:p>
          <a:p>
            <a:pPr algn="l"/>
            <a:r>
              <a:rPr lang="en-US" sz="1200" kern="100" dirty="0">
                <a:solidFill>
                  <a:schemeClr val="accent6"/>
                </a:solidFill>
                <a:latin typeface="Aptos" panose="020B0004020202020204" pitchFamily="34" charset="0"/>
                <a:cs typeface="Times New Roman" panose="02020603050405020304" pitchFamily="18" charset="0"/>
              </a:rPr>
              <a:t>2 He maketh me to lie down in green pastures: he leadeth me beside the still waters.</a:t>
            </a:r>
          </a:p>
          <a:p>
            <a:pPr algn="l"/>
            <a:r>
              <a:rPr lang="en-US" sz="1200" kern="100" dirty="0">
                <a:solidFill>
                  <a:schemeClr val="accent6"/>
                </a:solidFill>
                <a:latin typeface="Aptos" panose="020B0004020202020204" pitchFamily="34" charset="0"/>
                <a:cs typeface="Times New Roman" panose="02020603050405020304" pitchFamily="18" charset="0"/>
              </a:rPr>
              <a:t>3 He restoreth my soul: he leadeth me in the paths of righteousness for his name's sake.</a:t>
            </a:r>
          </a:p>
          <a:p>
            <a:pPr algn="l"/>
            <a:r>
              <a:rPr lang="en-US" sz="1200" kern="100" dirty="0">
                <a:solidFill>
                  <a:schemeClr val="accent6"/>
                </a:solidFill>
                <a:latin typeface="Aptos" panose="020B0004020202020204" pitchFamily="34" charset="0"/>
                <a:cs typeface="Times New Roman" panose="02020603050405020304" pitchFamily="18" charset="0"/>
              </a:rPr>
              <a:t>4 Yea, though I walk through the valley of the shadow of death, I will fear no evil: for thou art with me; thy rod and thy staff they comfort me.</a:t>
            </a:r>
          </a:p>
          <a:p>
            <a:pPr algn="l"/>
            <a:r>
              <a:rPr lang="en-US" sz="1200" kern="100" dirty="0">
                <a:solidFill>
                  <a:schemeClr val="accent6"/>
                </a:solidFill>
                <a:latin typeface="Aptos" panose="020B0004020202020204" pitchFamily="34" charset="0"/>
                <a:cs typeface="Times New Roman" panose="02020603050405020304" pitchFamily="18" charset="0"/>
              </a:rPr>
              <a:t>5 Thou preparest a table before me in the presence of mine enemies: thou </a:t>
            </a:r>
            <a:r>
              <a:rPr lang="en-US" sz="1200" kern="100" dirty="0" err="1">
                <a:solidFill>
                  <a:schemeClr val="accent6"/>
                </a:solidFill>
                <a:latin typeface="Aptos" panose="020B0004020202020204" pitchFamily="34" charset="0"/>
                <a:cs typeface="Times New Roman" panose="02020603050405020304" pitchFamily="18" charset="0"/>
              </a:rPr>
              <a:t>anointest</a:t>
            </a:r>
            <a:r>
              <a:rPr lang="en-US" sz="1200" kern="100" dirty="0">
                <a:solidFill>
                  <a:schemeClr val="accent6"/>
                </a:solidFill>
                <a:latin typeface="Aptos" panose="020B0004020202020204" pitchFamily="34" charset="0"/>
                <a:cs typeface="Times New Roman" panose="02020603050405020304" pitchFamily="18" charset="0"/>
              </a:rPr>
              <a:t> my head with oil; my cup </a:t>
            </a:r>
            <a:r>
              <a:rPr lang="en-US" sz="1200" kern="100" dirty="0" err="1">
                <a:solidFill>
                  <a:schemeClr val="accent6"/>
                </a:solidFill>
                <a:latin typeface="Aptos" panose="020B0004020202020204" pitchFamily="34" charset="0"/>
                <a:cs typeface="Times New Roman" panose="02020603050405020304" pitchFamily="18" charset="0"/>
              </a:rPr>
              <a:t>runneth</a:t>
            </a:r>
            <a:r>
              <a:rPr lang="en-US" sz="1200" kern="100" dirty="0">
                <a:solidFill>
                  <a:schemeClr val="accent6"/>
                </a:solidFill>
                <a:latin typeface="Aptos" panose="020B0004020202020204" pitchFamily="34" charset="0"/>
                <a:cs typeface="Times New Roman" panose="02020603050405020304" pitchFamily="18" charset="0"/>
              </a:rPr>
              <a:t> over.</a:t>
            </a:r>
          </a:p>
          <a:p>
            <a:pPr algn="l"/>
            <a:r>
              <a:rPr lang="en-US" sz="1200" kern="100" dirty="0">
                <a:solidFill>
                  <a:schemeClr val="accent6"/>
                </a:solidFill>
                <a:latin typeface="Aptos" panose="020B0004020202020204" pitchFamily="34" charset="0"/>
                <a:cs typeface="Times New Roman" panose="02020603050405020304" pitchFamily="18" charset="0"/>
              </a:rPr>
              <a:t>6 Surely goodness and mercy shall follow me all the days of my life: and I will dwell in the house of the Lord for ever.</a:t>
            </a:r>
          </a:p>
        </p:txBody>
      </p:sp>
      <p:pic>
        <p:nvPicPr>
          <p:cNvPr id="8" name="Picture 7" descr="A black refrigerator with two doors&#10;&#10;Description automatically generated">
            <a:extLst>
              <a:ext uri="{FF2B5EF4-FFF2-40B4-BE49-F238E27FC236}">
                <a16:creationId xmlns:a16="http://schemas.microsoft.com/office/drawing/2014/main" id="{472DE800-FF4F-2D66-E459-9E14A28FC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7261" y="970988"/>
            <a:ext cx="990600" cy="1952625"/>
          </a:xfrm>
          <a:prstGeom prst="rect">
            <a:avLst/>
          </a:prstGeom>
          <a:noFill/>
          <a:ln>
            <a:noFill/>
          </a:ln>
        </p:spPr>
      </p:pic>
      <p:sp>
        <p:nvSpPr>
          <p:cNvPr id="9" name="TextBox 8">
            <a:extLst>
              <a:ext uri="{FF2B5EF4-FFF2-40B4-BE49-F238E27FC236}">
                <a16:creationId xmlns:a16="http://schemas.microsoft.com/office/drawing/2014/main" id="{56C30D60-F8BD-F46A-763C-38D829E5ED44}"/>
              </a:ext>
            </a:extLst>
          </p:cNvPr>
          <p:cNvSpPr txBox="1"/>
          <p:nvPr/>
        </p:nvSpPr>
        <p:spPr>
          <a:xfrm>
            <a:off x="3048000" y="1816781"/>
            <a:ext cx="3048000" cy="674928"/>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Who’s Fridge do you frequent?</a:t>
            </a:r>
            <a:endPar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DF95BA8-0CC0-C845-3A9B-7921538ADD0C}"/>
              </a:ext>
            </a:extLst>
          </p:cNvPr>
          <p:cNvSpPr txBox="1"/>
          <p:nvPr/>
        </p:nvSpPr>
        <p:spPr>
          <a:xfrm>
            <a:off x="6019800" y="575413"/>
            <a:ext cx="3048000"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What’s in the devils Fridge?</a:t>
            </a:r>
          </a:p>
        </p:txBody>
      </p:sp>
      <p:sp>
        <p:nvSpPr>
          <p:cNvPr id="12" name="TextBox 11">
            <a:extLst>
              <a:ext uri="{FF2B5EF4-FFF2-40B4-BE49-F238E27FC236}">
                <a16:creationId xmlns:a16="http://schemas.microsoft.com/office/drawing/2014/main" id="{EF575B7B-1364-79A6-B265-93D417651F9B}"/>
              </a:ext>
            </a:extLst>
          </p:cNvPr>
          <p:cNvSpPr txBox="1"/>
          <p:nvPr/>
        </p:nvSpPr>
        <p:spPr>
          <a:xfrm>
            <a:off x="6351348" y="3141272"/>
            <a:ext cx="2716452" cy="3380284"/>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#1 – The fruit of the tree in the middle of the garden</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#2 – Enough alcohol to make you drunk</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#3 – Worry</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#4 – Doubt</a:t>
            </a:r>
            <a:endPar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Fear</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Unbelief</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Pain</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Torment</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Destruction</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Death</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Pews and Pew End Designs">
            <a:extLst>
              <a:ext uri="{FF2B5EF4-FFF2-40B4-BE49-F238E27FC236}">
                <a16:creationId xmlns:a16="http://schemas.microsoft.com/office/drawing/2014/main" id="{3910CF15-702A-AAF2-F321-378F450578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050" y="1066800"/>
            <a:ext cx="2089150" cy="1566545"/>
          </a:xfrm>
          <a:prstGeom prst="rect">
            <a:avLst/>
          </a:prstGeom>
          <a:noFill/>
          <a:ln>
            <a:noFill/>
          </a:ln>
        </p:spPr>
      </p:pic>
      <p:sp>
        <p:nvSpPr>
          <p:cNvPr id="6" name="TextBox 5">
            <a:extLst>
              <a:ext uri="{FF2B5EF4-FFF2-40B4-BE49-F238E27FC236}">
                <a16:creationId xmlns:a16="http://schemas.microsoft.com/office/drawing/2014/main" id="{043577E9-6CBE-D87D-D1C5-DDD3BB4D23B3}"/>
              </a:ext>
            </a:extLst>
          </p:cNvPr>
          <p:cNvSpPr txBox="1"/>
          <p:nvPr/>
        </p:nvSpPr>
        <p:spPr>
          <a:xfrm>
            <a:off x="76200" y="96501"/>
            <a:ext cx="83820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What do we think holiness is?</a:t>
            </a:r>
          </a:p>
        </p:txBody>
      </p:sp>
      <p:sp>
        <p:nvSpPr>
          <p:cNvPr id="8" name="TextBox 7">
            <a:extLst>
              <a:ext uri="{FF2B5EF4-FFF2-40B4-BE49-F238E27FC236}">
                <a16:creationId xmlns:a16="http://schemas.microsoft.com/office/drawing/2014/main" id="{D538482E-BDBA-7819-8DF9-25E5B69E80E1}"/>
              </a:ext>
            </a:extLst>
          </p:cNvPr>
          <p:cNvSpPr txBox="1"/>
          <p:nvPr/>
        </p:nvSpPr>
        <p:spPr>
          <a:xfrm>
            <a:off x="381000" y="914400"/>
            <a:ext cx="5715000" cy="1569660"/>
          </a:xfrm>
          <a:prstGeom prst="rect">
            <a:avLst/>
          </a:prstGeom>
          <a:noFill/>
        </p:spPr>
        <p:txBody>
          <a:bodyPr wrap="square">
            <a:spAutoFit/>
          </a:bodyPr>
          <a:lstStyle/>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never sins</a:t>
            </a:r>
          </a:p>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never thinks about sex</a:t>
            </a:r>
          </a:p>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prays at least 5 hours a day</a:t>
            </a:r>
          </a:p>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goes to church every time the doors are open</a:t>
            </a:r>
          </a:p>
          <a:p>
            <a:pPr marL="0" marR="0" algn="l"/>
            <a:r>
              <a:rPr lang="en-US" sz="1600" kern="100" dirty="0">
                <a:solidFill>
                  <a:schemeClr val="accent2"/>
                </a:solidFill>
                <a:latin typeface="Aptos" panose="020B0004020202020204" pitchFamily="34" charset="0"/>
                <a:cs typeface="Times New Roman" panose="02020603050405020304" pitchFamily="18" charset="0"/>
              </a:rPr>
              <a:t>No drugs of any kind</a:t>
            </a:r>
          </a:p>
          <a:p>
            <a:pPr marL="0" marR="0" algn="l"/>
            <a:r>
              <a:rPr lang="en-US" sz="1600" kern="100" dirty="0">
                <a:solidFill>
                  <a:schemeClr val="accent2"/>
                </a:solidFill>
                <a:latin typeface="Aptos" panose="020B0004020202020204" pitchFamily="34" charset="0"/>
                <a:cs typeface="Times New Roman" panose="02020603050405020304" pitchFamily="18" charset="0"/>
              </a:rPr>
              <a:t>No Cussing</a:t>
            </a:r>
          </a:p>
        </p:txBody>
      </p:sp>
      <p:sp>
        <p:nvSpPr>
          <p:cNvPr id="10" name="TextBox 9">
            <a:extLst>
              <a:ext uri="{FF2B5EF4-FFF2-40B4-BE49-F238E27FC236}">
                <a16:creationId xmlns:a16="http://schemas.microsoft.com/office/drawing/2014/main" id="{24451B1A-21B8-A1E0-FB99-CB48CE56E5E9}"/>
              </a:ext>
            </a:extLst>
          </p:cNvPr>
          <p:cNvSpPr txBox="1"/>
          <p:nvPr/>
        </p:nvSpPr>
        <p:spPr>
          <a:xfrm>
            <a:off x="4442927" y="3053751"/>
            <a:ext cx="4495800" cy="1569660"/>
          </a:xfrm>
          <a:prstGeom prst="rect">
            <a:avLst/>
          </a:prstGeom>
          <a:noFill/>
        </p:spPr>
        <p:txBody>
          <a:bodyPr wrap="square">
            <a:spAutoFit/>
          </a:bodyPr>
          <a:lstStyle/>
          <a:p>
            <a:pPr algn="l"/>
            <a:r>
              <a:rPr lang="en-US" sz="3200" b="1" dirty="0">
                <a:solidFill>
                  <a:srgbClr val="FFFF00"/>
                </a:solidFill>
                <a:latin typeface="Bookman Old Style" panose="02050604050505020204" pitchFamily="18" charset="0"/>
              </a:rPr>
              <a:t>God Made us to be Men – but he didn’t make us to sin</a:t>
            </a:r>
          </a:p>
        </p:txBody>
      </p:sp>
      <p:sp>
        <p:nvSpPr>
          <p:cNvPr id="13" name="TextBox 12">
            <a:extLst>
              <a:ext uri="{FF2B5EF4-FFF2-40B4-BE49-F238E27FC236}">
                <a16:creationId xmlns:a16="http://schemas.microsoft.com/office/drawing/2014/main" id="{57D13319-4608-7402-ED33-AFC8F7BB0405}"/>
              </a:ext>
            </a:extLst>
          </p:cNvPr>
          <p:cNvSpPr txBox="1"/>
          <p:nvPr/>
        </p:nvSpPr>
        <p:spPr>
          <a:xfrm>
            <a:off x="304800" y="5029200"/>
            <a:ext cx="4114800" cy="1262718"/>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James 5:17</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Elias was a man subject to like passions as we are, and he prayed earnestly that it might not rain: and it rained not on the earth by the space of three years and six months.</a:t>
            </a:r>
          </a:p>
        </p:txBody>
      </p:sp>
      <p:sp>
        <p:nvSpPr>
          <p:cNvPr id="14" name="TextBox 13">
            <a:extLst>
              <a:ext uri="{FF2B5EF4-FFF2-40B4-BE49-F238E27FC236}">
                <a16:creationId xmlns:a16="http://schemas.microsoft.com/office/drawing/2014/main" id="{07A48C8B-953D-ABFB-11D8-DDFDD93BD380}"/>
              </a:ext>
            </a:extLst>
          </p:cNvPr>
          <p:cNvSpPr txBox="1"/>
          <p:nvPr/>
        </p:nvSpPr>
        <p:spPr>
          <a:xfrm>
            <a:off x="4419600" y="5043818"/>
            <a:ext cx="4572000" cy="1032206"/>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James 5:16</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Confess your faults one to another, and pray one for another, that ye may be healed. The effectual fervent prayer of a righteous man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availeth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much.</a:t>
            </a:r>
          </a:p>
        </p:txBody>
      </p:sp>
      <p:pic>
        <p:nvPicPr>
          <p:cNvPr id="2" name="Picture 2" descr="Rainy Weather Facts - Escalon Times">
            <a:extLst>
              <a:ext uri="{FF2B5EF4-FFF2-40B4-BE49-F238E27FC236}">
                <a16:creationId xmlns:a16="http://schemas.microsoft.com/office/drawing/2014/main" id="{EABC5261-F797-5F22-2C64-BA9610C41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3276600" cy="218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6029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389CB8-8357-2320-57F2-82D7309EA90A}"/>
              </a:ext>
            </a:extLst>
          </p:cNvPr>
          <p:cNvSpPr txBox="1"/>
          <p:nvPr/>
        </p:nvSpPr>
        <p:spPr>
          <a:xfrm>
            <a:off x="1524000" y="76200"/>
            <a:ext cx="6019800" cy="769441"/>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marL="0" marR="0">
              <a:lnSpc>
                <a:spcPct val="107000"/>
              </a:lnSpc>
              <a:spcBef>
                <a:spcPts val="400"/>
              </a:spcBef>
              <a:spcAft>
                <a:spcPts val="200"/>
              </a:spcAft>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What is biblical holiness?</a:t>
            </a:r>
          </a:p>
        </p:txBody>
      </p:sp>
      <p:sp>
        <p:nvSpPr>
          <p:cNvPr id="11" name="TextBox 10">
            <a:extLst>
              <a:ext uri="{FF2B5EF4-FFF2-40B4-BE49-F238E27FC236}">
                <a16:creationId xmlns:a16="http://schemas.microsoft.com/office/drawing/2014/main" id="{1A168C3B-CC9D-0A4D-F542-3608D0C82B84}"/>
              </a:ext>
            </a:extLst>
          </p:cNvPr>
          <p:cNvSpPr txBox="1"/>
          <p:nvPr/>
        </p:nvSpPr>
        <p:spPr>
          <a:xfrm>
            <a:off x="533400" y="1066800"/>
            <a:ext cx="4572000" cy="2938690"/>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Don’t be a stumbling block</a:t>
            </a:r>
          </a:p>
          <a:p>
            <a:pPr algn="l">
              <a:lnSpc>
                <a:spcPct val="107000"/>
              </a:lnSpc>
              <a:spcBef>
                <a:spcPts val="200"/>
              </a:spcBef>
            </a:pPr>
            <a:r>
              <a:rPr lang="en-US" sz="1400" kern="100" dirty="0">
                <a:solidFill>
                  <a:schemeClr val="accent2"/>
                </a:solidFill>
                <a:latin typeface="Aptos" panose="020B0004020202020204" pitchFamily="34" charset="0"/>
                <a:cs typeface="Times New Roman" panose="02020603050405020304" pitchFamily="18" charset="0"/>
              </a:rPr>
              <a:t>Romans 14:13</a:t>
            </a:r>
          </a:p>
          <a:p>
            <a:pPr algn="l">
              <a:lnSpc>
                <a:spcPct val="107000"/>
              </a:lnSpc>
              <a:spcBef>
                <a:spcPts val="200"/>
              </a:spcBef>
            </a:pPr>
            <a:r>
              <a:rPr lang="en-US" sz="1400" kern="100" dirty="0">
                <a:solidFill>
                  <a:schemeClr val="accent6"/>
                </a:solidFill>
                <a:latin typeface="Aptos" panose="020B0004020202020204" pitchFamily="34" charset="0"/>
                <a:cs typeface="Times New Roman" panose="02020603050405020304" pitchFamily="18" charset="0"/>
              </a:rPr>
              <a:t>13 Let us not therefore judge one another any more: but judge this rather, that no man put a </a:t>
            </a:r>
            <a:r>
              <a:rPr lang="en-US" sz="1400" kern="100" dirty="0" err="1">
                <a:solidFill>
                  <a:schemeClr val="accent6"/>
                </a:solidFill>
                <a:latin typeface="Aptos" panose="020B0004020202020204" pitchFamily="34" charset="0"/>
                <a:cs typeface="Times New Roman" panose="02020603050405020304" pitchFamily="18" charset="0"/>
              </a:rPr>
              <a:t>stumblingblock</a:t>
            </a:r>
            <a:r>
              <a:rPr lang="en-US" sz="1400" kern="100" dirty="0">
                <a:solidFill>
                  <a:schemeClr val="accent6"/>
                </a:solidFill>
                <a:latin typeface="Aptos" panose="020B0004020202020204" pitchFamily="34" charset="0"/>
                <a:cs typeface="Times New Roman" panose="02020603050405020304" pitchFamily="18" charset="0"/>
              </a:rPr>
              <a:t> or an occasion to fall in his brother's way.</a:t>
            </a:r>
          </a:p>
          <a:p>
            <a:pPr algn="l">
              <a:lnSpc>
                <a:spcPct val="107000"/>
              </a:lnSpc>
              <a:spcBef>
                <a:spcPts val="200"/>
              </a:spcBef>
            </a:pPr>
            <a:endParaRPr lang="en-US" sz="2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algn="l">
              <a:lnSpc>
                <a:spcPct val="107000"/>
              </a:lnSpc>
              <a:spcBef>
                <a:spcPts val="200"/>
              </a:spcBef>
            </a:pPr>
            <a:r>
              <a:rPr lang="en-US" sz="1800" b="1" i="1"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How does God perceive your actions?</a:t>
            </a:r>
            <a:endPar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400" kern="100" dirty="0">
                <a:solidFill>
                  <a:schemeClr val="accent2"/>
                </a:solidFill>
                <a:latin typeface="Aptos" panose="020B0004020202020204" pitchFamily="34" charset="0"/>
                <a:cs typeface="Times New Roman" panose="02020603050405020304" pitchFamily="18" charset="0"/>
              </a:rPr>
              <a:t>Ephesians 4:30</a:t>
            </a:r>
          </a:p>
          <a:p>
            <a:pPr marL="0" marR="0" algn="l">
              <a:lnSpc>
                <a:spcPct val="107000"/>
              </a:lnSpc>
              <a:spcBef>
                <a:spcPts val="200"/>
              </a:spcBef>
            </a:pPr>
            <a:r>
              <a:rPr lang="en-US" sz="1400" kern="100" dirty="0">
                <a:solidFill>
                  <a:schemeClr val="accent6"/>
                </a:solidFill>
                <a:latin typeface="Aptos" panose="020B0004020202020204" pitchFamily="34" charset="0"/>
                <a:cs typeface="Times New Roman" panose="02020603050405020304" pitchFamily="18" charset="0"/>
              </a:rPr>
              <a:t>30 And grieve not the holy Spirit of God, whereby ye are sealed unto the day of redemption.</a:t>
            </a:r>
          </a:p>
        </p:txBody>
      </p:sp>
      <p:pic>
        <p:nvPicPr>
          <p:cNvPr id="2050" name="Picture 2" descr="Don't Be A Stumbling Block - The Official Scott Roberts Website">
            <a:extLst>
              <a:ext uri="{FF2B5EF4-FFF2-40B4-BE49-F238E27FC236}">
                <a16:creationId xmlns:a16="http://schemas.microsoft.com/office/drawing/2014/main" id="{F8A6F984-232E-A6B7-37A0-3901717D7B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990600"/>
            <a:ext cx="3113177" cy="20765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D8B09DD-6510-4F6D-B522-C075B97AB6AC}"/>
              </a:ext>
            </a:extLst>
          </p:cNvPr>
          <p:cNvSpPr txBox="1"/>
          <p:nvPr/>
        </p:nvSpPr>
        <p:spPr>
          <a:xfrm>
            <a:off x="533400" y="4495800"/>
            <a:ext cx="5562600" cy="1753300"/>
          </a:xfrm>
          <a:prstGeom prst="rect">
            <a:avLst/>
          </a:prstGeom>
          <a:noFill/>
        </p:spPr>
        <p:txBody>
          <a:bodyPr wrap="square">
            <a:spAutoFit/>
          </a:bodyPr>
          <a:lstStyle/>
          <a:p>
            <a:pPr marL="0" marR="0" algn="l">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4:16 – (What Biblical holiness produces - this)</a:t>
            </a:r>
          </a:p>
          <a:p>
            <a:pPr marL="0" marR="0" algn="l">
              <a:lnSpc>
                <a:spcPct val="107000"/>
              </a:lnSpc>
              <a:spcAft>
                <a:spcPts val="800"/>
              </a:spcAft>
            </a:pP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Let us therefore come boldly unto the throne of grace, that we may obtain mercy, and find grace to help in time of need.</a:t>
            </a:r>
          </a:p>
        </p:txBody>
      </p:sp>
      <p:pic>
        <p:nvPicPr>
          <p:cNvPr id="2052" name="Picture 4" descr="The Sea King Shellback Throne (Blue/Gold Velvet) - East">
            <a:extLst>
              <a:ext uri="{FF2B5EF4-FFF2-40B4-BE49-F238E27FC236}">
                <a16:creationId xmlns:a16="http://schemas.microsoft.com/office/drawing/2014/main" id="{B57F12EF-D13F-53F5-670F-006C6F4868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505200"/>
            <a:ext cx="1714236" cy="293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03253"/>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F3953-1093-58CE-EF80-9E2573A361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383DFE6-1534-BC4B-5B43-9A4F917FDAAA}"/>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Don’t harden your heart</a:t>
            </a:r>
          </a:p>
        </p:txBody>
      </p:sp>
      <p:sp>
        <p:nvSpPr>
          <p:cNvPr id="3" name="TextBox 2">
            <a:extLst>
              <a:ext uri="{FF2B5EF4-FFF2-40B4-BE49-F238E27FC236}">
                <a16:creationId xmlns:a16="http://schemas.microsoft.com/office/drawing/2014/main" id="{CB1861CD-C951-AB76-EFB1-A9BD03835E6B}"/>
              </a:ext>
            </a:extLst>
          </p:cNvPr>
          <p:cNvSpPr txBox="1"/>
          <p:nvPr/>
        </p:nvSpPr>
        <p:spPr>
          <a:xfrm>
            <a:off x="2057400" y="1005794"/>
            <a:ext cx="5105400" cy="369332"/>
          </a:xfrm>
          <a:prstGeom prst="rect">
            <a:avLst/>
          </a:prstGeom>
          <a:noFill/>
        </p:spPr>
        <p:txBody>
          <a:bodyPr wrap="square">
            <a:spAutoFit/>
          </a:bodyPr>
          <a:lstStyle/>
          <a:p>
            <a:r>
              <a:rPr lang="en-US" sz="1800" b="1"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Callouses of the hands – can keep you safe</a:t>
            </a:r>
            <a:endParaRPr lang="en-US" sz="1800" b="1" dirty="0">
              <a:solidFill>
                <a:schemeClr val="accent1">
                  <a:lumMod val="75000"/>
                </a:schemeClr>
              </a:solidFill>
            </a:endParaRPr>
          </a:p>
        </p:txBody>
      </p:sp>
      <p:sp>
        <p:nvSpPr>
          <p:cNvPr id="4" name="TextBox 3">
            <a:extLst>
              <a:ext uri="{FF2B5EF4-FFF2-40B4-BE49-F238E27FC236}">
                <a16:creationId xmlns:a16="http://schemas.microsoft.com/office/drawing/2014/main" id="{E95CB8B6-C648-214A-DFFE-CF2E862A7134}"/>
              </a:ext>
            </a:extLst>
          </p:cNvPr>
          <p:cNvSpPr txBox="1"/>
          <p:nvPr/>
        </p:nvSpPr>
        <p:spPr>
          <a:xfrm>
            <a:off x="2362200" y="1540754"/>
            <a:ext cx="4572000" cy="369332"/>
          </a:xfrm>
          <a:prstGeom prst="rect">
            <a:avLst/>
          </a:prstGeom>
          <a:noFill/>
        </p:spPr>
        <p:txBody>
          <a:bodyPr wrap="square">
            <a:spAutoFit/>
          </a:bodyPr>
          <a:lstStyle/>
          <a:p>
            <a:r>
              <a:rPr lang="en-US" sz="1800" b="1"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Callouses of the heart – are dangerous</a:t>
            </a:r>
            <a:endParaRPr lang="en-US" sz="1800" b="1" dirty="0">
              <a:solidFill>
                <a:schemeClr val="accent1">
                  <a:lumMod val="75000"/>
                </a:schemeClr>
              </a:solidFill>
            </a:endParaRPr>
          </a:p>
        </p:txBody>
      </p:sp>
      <p:sp>
        <p:nvSpPr>
          <p:cNvPr id="6" name="TextBox 5">
            <a:extLst>
              <a:ext uri="{FF2B5EF4-FFF2-40B4-BE49-F238E27FC236}">
                <a16:creationId xmlns:a16="http://schemas.microsoft.com/office/drawing/2014/main" id="{344EB659-9E19-9B61-BE17-99CF8DEAC9A9}"/>
              </a:ext>
            </a:extLst>
          </p:cNvPr>
          <p:cNvSpPr txBox="1"/>
          <p:nvPr/>
        </p:nvSpPr>
        <p:spPr>
          <a:xfrm>
            <a:off x="347099" y="2743200"/>
            <a:ext cx="4114800" cy="1666610"/>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Don’t harden your heart</a:t>
            </a:r>
          </a:p>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Psalm 95:8</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Harden not your heart, as in the provocation, and as in the day of temptation in the wilderness:</a:t>
            </a:r>
          </a:p>
        </p:txBody>
      </p:sp>
      <p:pic>
        <p:nvPicPr>
          <p:cNvPr id="8" name="Picture 2" descr="Wilderness - Death Valley National Park (U.S. National Park Service)">
            <a:extLst>
              <a:ext uri="{FF2B5EF4-FFF2-40B4-BE49-F238E27FC236}">
                <a16:creationId xmlns:a16="http://schemas.microsoft.com/office/drawing/2014/main" id="{3E5414AF-1F4E-ADD2-31DA-37AF2BED54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48138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6808AE4-6FC7-3279-438A-F1105182EA69}"/>
              </a:ext>
            </a:extLst>
          </p:cNvPr>
          <p:cNvSpPr txBox="1"/>
          <p:nvPr/>
        </p:nvSpPr>
        <p:spPr>
          <a:xfrm>
            <a:off x="381000" y="4800600"/>
            <a:ext cx="4071257" cy="1423980"/>
          </a:xfrm>
          <a:prstGeom prst="rect">
            <a:avLst/>
          </a:prstGeom>
          <a:noFill/>
        </p:spPr>
        <p:txBody>
          <a:bodyPr wrap="square">
            <a:spAutoFit/>
          </a:bodyPr>
          <a:lstStyle/>
          <a:p>
            <a:pPr marL="0" marR="0" algn="l">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3:15</a:t>
            </a:r>
          </a:p>
          <a:p>
            <a:pPr marL="0" marR="0" algn="l">
              <a:lnSpc>
                <a:spcPct val="107000"/>
              </a:lnSpc>
              <a:spcAft>
                <a:spcPts val="800"/>
              </a:spcAft>
            </a:pP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While it is said, To day if ye will hear his voice, harden not your hearts, as in the provocation.</a:t>
            </a:r>
          </a:p>
        </p:txBody>
      </p:sp>
      <p:sp>
        <p:nvSpPr>
          <p:cNvPr id="13" name="TextBox 12">
            <a:extLst>
              <a:ext uri="{FF2B5EF4-FFF2-40B4-BE49-F238E27FC236}">
                <a16:creationId xmlns:a16="http://schemas.microsoft.com/office/drawing/2014/main" id="{3D5245C2-CB89-231B-3178-FB973D3A2911}"/>
              </a:ext>
            </a:extLst>
          </p:cNvPr>
          <p:cNvSpPr txBox="1"/>
          <p:nvPr/>
        </p:nvSpPr>
        <p:spPr>
          <a:xfrm>
            <a:off x="4953000" y="2767728"/>
            <a:ext cx="3505200" cy="473976"/>
          </a:xfrm>
          <a:prstGeom prst="rect">
            <a:avLst/>
          </a:prstGeom>
          <a:noFill/>
        </p:spPr>
        <p:txBody>
          <a:bodyPr wrap="square">
            <a:spAutoFit/>
          </a:bodyPr>
          <a:lstStyle/>
          <a:p>
            <a:pPr marL="0" marR="0" algn="l">
              <a:lnSpc>
                <a:spcPct val="107000"/>
              </a:lnSpc>
              <a:spcBef>
                <a:spcPts val="400"/>
              </a:spcBef>
              <a:spcAft>
                <a:spcPts val="200"/>
              </a:spcAft>
            </a:pPr>
            <a:r>
              <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Wilderness</a:t>
            </a:r>
          </a:p>
        </p:txBody>
      </p:sp>
      <p:sp>
        <p:nvSpPr>
          <p:cNvPr id="15" name="TextBox 14">
            <a:extLst>
              <a:ext uri="{FF2B5EF4-FFF2-40B4-BE49-F238E27FC236}">
                <a16:creationId xmlns:a16="http://schemas.microsoft.com/office/drawing/2014/main" id="{1C17309F-C8A3-58F2-570C-7FFA333DA4AC}"/>
              </a:ext>
            </a:extLst>
          </p:cNvPr>
          <p:cNvSpPr txBox="1"/>
          <p:nvPr/>
        </p:nvSpPr>
        <p:spPr>
          <a:xfrm>
            <a:off x="2418183" y="2023574"/>
            <a:ext cx="4572000" cy="600164"/>
          </a:xfrm>
          <a:prstGeom prst="rect">
            <a:avLst/>
          </a:prstGeom>
          <a:noFill/>
        </p:spPr>
        <p:txBody>
          <a:bodyPr wrap="square">
            <a:spAutoFit/>
          </a:bodyPr>
          <a:lstStyle/>
          <a:p>
            <a:r>
              <a:rPr lang="en-US" sz="1100" b="1" kern="100" dirty="0">
                <a:solidFill>
                  <a:schemeClr val="accent2"/>
                </a:solidFill>
                <a:latin typeface="Aptos" panose="020B0004020202020204" pitchFamily="34" charset="0"/>
                <a:cs typeface="Times New Roman" panose="02020603050405020304" pitchFamily="18" charset="0"/>
              </a:rPr>
              <a:t>Psalms 95:10</a:t>
            </a:r>
          </a:p>
          <a:p>
            <a:r>
              <a:rPr lang="en-US" sz="1100" kern="100" dirty="0">
                <a:solidFill>
                  <a:schemeClr val="accent6"/>
                </a:solidFill>
                <a:latin typeface="Aptos" panose="020B0004020202020204" pitchFamily="34" charset="0"/>
                <a:cs typeface="Times New Roman" panose="02020603050405020304" pitchFamily="18" charset="0"/>
              </a:rPr>
              <a:t>10 Forty years long was I grieved with this generation, and said, It is a people that do err in their heart, and they have not known my ways:</a:t>
            </a:r>
          </a:p>
        </p:txBody>
      </p:sp>
    </p:spTree>
    <p:extLst>
      <p:ext uri="{BB962C8B-B14F-4D97-AF65-F5344CB8AC3E}">
        <p14:creationId xmlns:p14="http://schemas.microsoft.com/office/powerpoint/2010/main" val="3887063755"/>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2B7F-8F9F-9837-F5F9-C4FFF6BCA12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1F50E4D-D337-3AD6-DEA5-60C91A7A64E2}"/>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 Let no corrupt communication -</a:t>
            </a:r>
          </a:p>
        </p:txBody>
      </p:sp>
      <p:sp>
        <p:nvSpPr>
          <p:cNvPr id="6" name="TextBox 5">
            <a:extLst>
              <a:ext uri="{FF2B5EF4-FFF2-40B4-BE49-F238E27FC236}">
                <a16:creationId xmlns:a16="http://schemas.microsoft.com/office/drawing/2014/main" id="{542A1DA4-8A43-F579-B090-660B551847A8}"/>
              </a:ext>
            </a:extLst>
          </p:cNvPr>
          <p:cNvSpPr txBox="1"/>
          <p:nvPr/>
        </p:nvSpPr>
        <p:spPr>
          <a:xfrm>
            <a:off x="440405" y="2527638"/>
            <a:ext cx="4114800" cy="2030236"/>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Cussing &amp; Corrupt communication should bother you</a:t>
            </a:r>
          </a:p>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Ephesians 4:29-30</a:t>
            </a:r>
          </a:p>
          <a:p>
            <a:pPr marL="0" marR="0" algn="l">
              <a:lnSpc>
                <a:spcPct val="107000"/>
              </a:lnSpc>
              <a:spcAft>
                <a:spcPts val="8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Let no corrupt communication proceed out of your mouth, but that which is good to the use of edifying, that it may minister grace unto the hearers.</a:t>
            </a:r>
          </a:p>
        </p:txBody>
      </p:sp>
      <p:sp>
        <p:nvSpPr>
          <p:cNvPr id="11" name="TextBox 10">
            <a:extLst>
              <a:ext uri="{FF2B5EF4-FFF2-40B4-BE49-F238E27FC236}">
                <a16:creationId xmlns:a16="http://schemas.microsoft.com/office/drawing/2014/main" id="{8E6F4932-DF86-BCB9-B1E0-9B49DA7A8E7D}"/>
              </a:ext>
            </a:extLst>
          </p:cNvPr>
          <p:cNvSpPr txBox="1"/>
          <p:nvPr/>
        </p:nvSpPr>
        <p:spPr>
          <a:xfrm>
            <a:off x="381000" y="4800600"/>
            <a:ext cx="4071257" cy="1423980"/>
          </a:xfrm>
          <a:prstGeom prst="rect">
            <a:avLst/>
          </a:prstGeom>
          <a:noFill/>
        </p:spPr>
        <p:txBody>
          <a:bodyPr wrap="square">
            <a:spAutoFit/>
          </a:bodyPr>
          <a:lstStyle/>
          <a:p>
            <a:pPr marL="0" marR="0" algn="l">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3:15</a:t>
            </a:r>
          </a:p>
          <a:p>
            <a:pPr marL="0" marR="0" algn="l">
              <a:lnSpc>
                <a:spcPct val="107000"/>
              </a:lnSpc>
              <a:spcAft>
                <a:spcPts val="800"/>
              </a:spcAft>
            </a:pP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While it is said, To day if ye will hear his voice, harden not your hearts, as in the provocation.</a:t>
            </a:r>
          </a:p>
        </p:txBody>
      </p:sp>
      <p:sp>
        <p:nvSpPr>
          <p:cNvPr id="5" name="TextBox 4">
            <a:extLst>
              <a:ext uri="{FF2B5EF4-FFF2-40B4-BE49-F238E27FC236}">
                <a16:creationId xmlns:a16="http://schemas.microsoft.com/office/drawing/2014/main" id="{7E5C72FE-9765-B96C-BB0B-7DFC2A467254}"/>
              </a:ext>
            </a:extLst>
          </p:cNvPr>
          <p:cNvSpPr txBox="1"/>
          <p:nvPr/>
        </p:nvSpPr>
        <p:spPr>
          <a:xfrm>
            <a:off x="3429000" y="945432"/>
            <a:ext cx="3962400" cy="996940"/>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Ephesians 5:18</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be not drunk with wine, wherein is excess; but be filled with the Spirit;</a:t>
            </a:r>
          </a:p>
        </p:txBody>
      </p:sp>
      <p:pic>
        <p:nvPicPr>
          <p:cNvPr id="2050" name="Picture 2">
            <a:extLst>
              <a:ext uri="{FF2B5EF4-FFF2-40B4-BE49-F238E27FC236}">
                <a16:creationId xmlns:a16="http://schemas.microsoft.com/office/drawing/2014/main" id="{8268F18B-9E7B-CF8A-4AA3-9A32FF09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555" y="2026116"/>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FA1EDC-0087-1DAC-B9F2-926C578C7A15}"/>
              </a:ext>
            </a:extLst>
          </p:cNvPr>
          <p:cNvSpPr txBox="1"/>
          <p:nvPr/>
        </p:nvSpPr>
        <p:spPr>
          <a:xfrm>
            <a:off x="5029200" y="3934219"/>
            <a:ext cx="3962400" cy="971292"/>
          </a:xfrm>
          <a:prstGeom prst="rect">
            <a:avLst/>
          </a:prstGeom>
          <a:noFill/>
        </p:spPr>
        <p:txBody>
          <a:bodyPr wrap="square">
            <a:spAutoFit/>
          </a:bodyPr>
          <a:lstStyle/>
          <a:p>
            <a:pPr marL="0" marR="0" algn="l">
              <a:lnSpc>
                <a:spcPct val="107000"/>
              </a:lnSpc>
              <a:spcAft>
                <a:spcPts val="800"/>
              </a:spcAft>
            </a:pPr>
            <a:r>
              <a:rPr lang="en-US" sz="1800" kern="10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grieve not the holy Spirit of God, whereby ye are sealed unto the day of redemption.</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4578950B-5A95-80FE-F14B-D2CE924C7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53560"/>
            <a:ext cx="1374108" cy="13741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09D1124-A0CC-F258-C511-9DF80DC72720}"/>
              </a:ext>
            </a:extLst>
          </p:cNvPr>
          <p:cNvSpPr txBox="1"/>
          <p:nvPr/>
        </p:nvSpPr>
        <p:spPr>
          <a:xfrm>
            <a:off x="5050505" y="5079104"/>
            <a:ext cx="3695700" cy="1426353"/>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8:1</a:t>
            </a:r>
          </a:p>
          <a:p>
            <a:pPr marL="0" marR="0" algn="l">
              <a:lnSpc>
                <a:spcPct val="107000"/>
              </a:lnSpc>
              <a:spcAft>
                <a:spcPts val="8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 is therefore now no condemnation to them which are in Christ Jesus, who walk not after the flesh, but after the Spirit.</a:t>
            </a:r>
          </a:p>
        </p:txBody>
      </p:sp>
    </p:spTree>
    <p:extLst>
      <p:ext uri="{BB962C8B-B14F-4D97-AF65-F5344CB8AC3E}">
        <p14:creationId xmlns:p14="http://schemas.microsoft.com/office/powerpoint/2010/main" val="54330905"/>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95045-7D0B-345A-85DF-AE9522170E3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6B55AA-E33E-D1C5-144F-9B58794BBDBA}"/>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The Sons of Thunder</a:t>
            </a:r>
          </a:p>
        </p:txBody>
      </p:sp>
      <p:sp>
        <p:nvSpPr>
          <p:cNvPr id="6" name="TextBox 5">
            <a:extLst>
              <a:ext uri="{FF2B5EF4-FFF2-40B4-BE49-F238E27FC236}">
                <a16:creationId xmlns:a16="http://schemas.microsoft.com/office/drawing/2014/main" id="{268026A7-A67F-F251-8DB0-527FC82CE4F0}"/>
              </a:ext>
            </a:extLst>
          </p:cNvPr>
          <p:cNvSpPr txBox="1"/>
          <p:nvPr/>
        </p:nvSpPr>
        <p:spPr>
          <a:xfrm>
            <a:off x="337457" y="784086"/>
            <a:ext cx="2634343" cy="218239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Mark 3:17 </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James the son of Zebedee, and John the brother of James; and he surnamed them Boanerges, which is, The sons of thunder:</a:t>
            </a:r>
          </a:p>
        </p:txBody>
      </p:sp>
      <p:sp>
        <p:nvSpPr>
          <p:cNvPr id="10" name="TextBox 9">
            <a:extLst>
              <a:ext uri="{FF2B5EF4-FFF2-40B4-BE49-F238E27FC236}">
                <a16:creationId xmlns:a16="http://schemas.microsoft.com/office/drawing/2014/main" id="{A14FBE53-1D43-0B0F-CA61-3FAD859A56EE}"/>
              </a:ext>
            </a:extLst>
          </p:cNvPr>
          <p:cNvSpPr txBox="1"/>
          <p:nvPr/>
        </p:nvSpPr>
        <p:spPr>
          <a:xfrm>
            <a:off x="100771" y="3097925"/>
            <a:ext cx="4242629" cy="1575431"/>
          </a:xfrm>
          <a:prstGeom prst="rect">
            <a:avLst/>
          </a:prstGeom>
          <a:noFill/>
        </p:spPr>
        <p:txBody>
          <a:bodyPr wrap="square">
            <a:spAutoFit/>
          </a:bodyPr>
          <a:lstStyle/>
          <a:p>
            <a:pPr marL="0" marR="0">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…But even being a son of thunder…</a:t>
            </a:r>
          </a:p>
          <a:p>
            <a:pPr marL="0" marR="0">
              <a:lnSpc>
                <a:spcPct val="107000"/>
              </a:lnSpc>
              <a:spcAft>
                <a:spcPts val="800"/>
              </a:spcAft>
            </a:pPr>
            <a:r>
              <a:rPr lang="en-US" sz="1800"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We cleanse ourselves from all filthiness</a:t>
            </a:r>
          </a:p>
          <a:p>
            <a:pPr marL="0" marR="0">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We have been made free from sin</a:t>
            </a:r>
          </a:p>
          <a:p>
            <a:pPr marL="0" marR="0">
              <a:lnSpc>
                <a:spcPct val="107000"/>
              </a:lnSpc>
              <a:spcAft>
                <a:spcPts val="800"/>
              </a:spcAft>
            </a:pPr>
            <a:r>
              <a:rPr lang="en-US" sz="1800"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We don’t yield to iniquity</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11904F0-3A80-4593-EA91-A932DA72A0D6}"/>
              </a:ext>
            </a:extLst>
          </p:cNvPr>
          <p:cNvSpPr txBox="1"/>
          <p:nvPr/>
        </p:nvSpPr>
        <p:spPr>
          <a:xfrm>
            <a:off x="5029200" y="5003472"/>
            <a:ext cx="3695700" cy="1477649"/>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2 Corinthians 7:1 - 7 </a:t>
            </a:r>
          </a:p>
          <a:p>
            <a:pPr marL="0" marR="0" algn="l">
              <a:lnSpc>
                <a:spcPct val="107000"/>
              </a:lnSpc>
              <a:spcBef>
                <a:spcPts val="400"/>
              </a:spcBef>
              <a:spcAft>
                <a:spcPts val="2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Having therefore these promises, dearly beloved, let us cleanse ourselves from all filthiness of the flesh and spirit, perfecting holiness in the fear of God.</a:t>
            </a:r>
          </a:p>
        </p:txBody>
      </p:sp>
      <p:pic>
        <p:nvPicPr>
          <p:cNvPr id="2" name="Picture 1" descr="The Wonder of Thunder | ELGi Blog">
            <a:extLst>
              <a:ext uri="{FF2B5EF4-FFF2-40B4-BE49-F238E27FC236}">
                <a16:creationId xmlns:a16="http://schemas.microsoft.com/office/drawing/2014/main" id="{68BF570C-7C43-89A0-92BF-CD3F9EB2E7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830" y="969843"/>
            <a:ext cx="2628900" cy="1743075"/>
          </a:xfrm>
          <a:prstGeom prst="rect">
            <a:avLst/>
          </a:prstGeom>
          <a:noFill/>
          <a:ln>
            <a:noFill/>
          </a:ln>
        </p:spPr>
      </p:pic>
      <p:sp>
        <p:nvSpPr>
          <p:cNvPr id="4" name="TextBox 3">
            <a:extLst>
              <a:ext uri="{FF2B5EF4-FFF2-40B4-BE49-F238E27FC236}">
                <a16:creationId xmlns:a16="http://schemas.microsoft.com/office/drawing/2014/main" id="{65B782DD-104B-C2DC-F0A4-60984512C77C}"/>
              </a:ext>
            </a:extLst>
          </p:cNvPr>
          <p:cNvSpPr txBox="1"/>
          <p:nvPr/>
        </p:nvSpPr>
        <p:spPr>
          <a:xfrm>
            <a:off x="5953397" y="1014717"/>
            <a:ext cx="2802605" cy="1815882"/>
          </a:xfrm>
          <a:prstGeom prst="rect">
            <a:avLst/>
          </a:prstGeom>
          <a:noFill/>
        </p:spPr>
        <p:txBody>
          <a:bodyPr wrap="square">
            <a:spAutoFit/>
          </a:bodyPr>
          <a:lstStyle/>
          <a:p>
            <a:pPr algn="l"/>
            <a:r>
              <a:rPr lang="en-US" sz="2800" kern="100" dirty="0">
                <a:solidFill>
                  <a:schemeClr val="accent1">
                    <a:lumMod val="90000"/>
                  </a:schemeClr>
                </a:solidFill>
                <a:effectLst/>
                <a:latin typeface="Aptos" panose="020B0004020202020204" pitchFamily="34" charset="0"/>
                <a:ea typeface="Aptos" panose="020B0004020202020204" pitchFamily="34" charset="0"/>
                <a:cs typeface="Times New Roman" panose="02020603050405020304" pitchFamily="18" charset="0"/>
              </a:rPr>
              <a:t>(you don’t get this name because you tip toeing around)</a:t>
            </a:r>
            <a:endParaRPr lang="en-US" sz="2800" dirty="0">
              <a:solidFill>
                <a:schemeClr val="accent1">
                  <a:lumMod val="90000"/>
                </a:schemeClr>
              </a:solidFill>
            </a:endParaRPr>
          </a:p>
        </p:txBody>
      </p:sp>
      <p:sp>
        <p:nvSpPr>
          <p:cNvPr id="9" name="TextBox 8">
            <a:extLst>
              <a:ext uri="{FF2B5EF4-FFF2-40B4-BE49-F238E27FC236}">
                <a16:creationId xmlns:a16="http://schemas.microsoft.com/office/drawing/2014/main" id="{09AD6A14-517D-87AC-D8FE-09ECE11EFEF4}"/>
              </a:ext>
            </a:extLst>
          </p:cNvPr>
          <p:cNvSpPr txBox="1"/>
          <p:nvPr/>
        </p:nvSpPr>
        <p:spPr>
          <a:xfrm>
            <a:off x="304800" y="4934483"/>
            <a:ext cx="4572000" cy="1214179"/>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6:22</a:t>
            </a:r>
          </a:p>
          <a:p>
            <a:pPr marL="0" marR="0" algn="l">
              <a:lnSpc>
                <a:spcPct val="107000"/>
              </a:lnSpc>
              <a:spcBef>
                <a:spcPts val="400"/>
              </a:spcBef>
              <a:spcAft>
                <a:spcPts val="2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now being made free from sin, and become servants to God, ye have your fruit unto holiness, and the end everlasting life.</a:t>
            </a:r>
          </a:p>
        </p:txBody>
      </p:sp>
      <p:sp>
        <p:nvSpPr>
          <p:cNvPr id="13" name="TextBox 12">
            <a:extLst>
              <a:ext uri="{FF2B5EF4-FFF2-40B4-BE49-F238E27FC236}">
                <a16:creationId xmlns:a16="http://schemas.microsoft.com/office/drawing/2014/main" id="{F142D4B9-BE72-7E40-3EAD-C581B462082B}"/>
              </a:ext>
            </a:extLst>
          </p:cNvPr>
          <p:cNvSpPr txBox="1"/>
          <p:nvPr/>
        </p:nvSpPr>
        <p:spPr>
          <a:xfrm>
            <a:off x="4462833" y="3137736"/>
            <a:ext cx="4572000" cy="1150571"/>
          </a:xfrm>
          <a:prstGeom prst="rect">
            <a:avLst/>
          </a:prstGeom>
          <a:noFill/>
        </p:spPr>
        <p:txBody>
          <a:bodyPr wrap="square">
            <a:spAutoFit/>
          </a:bodyPr>
          <a:lstStyle/>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6:19</a:t>
            </a:r>
          </a:p>
          <a:p>
            <a:pPr marL="0" marR="0" algn="l">
              <a:lnSpc>
                <a:spcPct val="107000"/>
              </a:lnSpc>
              <a:spcBef>
                <a:spcPts val="400"/>
              </a:spcBef>
              <a:spcAft>
                <a:spcPts val="2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speak after the manner of men because of the infirmity of your flesh: for as ye have yielded your members servants to uncleanness and to iniquity unto iniquity; even so now yield your members servants to righteousness unto holiness.</a:t>
            </a:r>
          </a:p>
        </p:txBody>
      </p:sp>
    </p:spTree>
    <p:extLst>
      <p:ext uri="{BB962C8B-B14F-4D97-AF65-F5344CB8AC3E}">
        <p14:creationId xmlns:p14="http://schemas.microsoft.com/office/powerpoint/2010/main" val="1532519588"/>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25BA-D40C-CA45-1877-CD197B7B5D7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F480F3D-F5D6-56B5-095A-467CDEAB25EE}"/>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Holiness is hindered by the lust of the eye</a:t>
            </a:r>
          </a:p>
        </p:txBody>
      </p:sp>
      <p:sp>
        <p:nvSpPr>
          <p:cNvPr id="6" name="TextBox 5">
            <a:extLst>
              <a:ext uri="{FF2B5EF4-FFF2-40B4-BE49-F238E27FC236}">
                <a16:creationId xmlns:a16="http://schemas.microsoft.com/office/drawing/2014/main" id="{A7C84895-3C16-ABF8-DECF-778E5AD45B1D}"/>
              </a:ext>
            </a:extLst>
          </p:cNvPr>
          <p:cNvSpPr txBox="1"/>
          <p:nvPr/>
        </p:nvSpPr>
        <p:spPr>
          <a:xfrm>
            <a:off x="322839" y="1011299"/>
            <a:ext cx="2100943" cy="1922962"/>
          </a:xfrm>
          <a:prstGeom prst="rect">
            <a:avLst/>
          </a:prstGeom>
          <a:noFill/>
        </p:spPr>
        <p:txBody>
          <a:bodyPr wrap="square">
            <a:spAutoFit/>
          </a:bodyPr>
          <a:lstStyle/>
          <a:p>
            <a:pPr marL="0" marR="0" algn="l">
              <a:lnSpc>
                <a:spcPct val="107000"/>
              </a:lnSpc>
              <a:spcAft>
                <a:spcPts val="800"/>
              </a:spcAft>
            </a:pPr>
            <a:r>
              <a:rPr lang="en-US" sz="1200" b="1" kern="100" dirty="0" err="1">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Subtil</a:t>
            </a: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means:</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Thin, not dense or gross</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Acute, piercing</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Sly, artful, cunning, crafty, insinuating</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Planned by art, deceitful</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Deceitful, treacherous</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Refined, fine, acute</a:t>
            </a:r>
          </a:p>
        </p:txBody>
      </p:sp>
      <p:sp>
        <p:nvSpPr>
          <p:cNvPr id="14" name="TextBox 13">
            <a:extLst>
              <a:ext uri="{FF2B5EF4-FFF2-40B4-BE49-F238E27FC236}">
                <a16:creationId xmlns:a16="http://schemas.microsoft.com/office/drawing/2014/main" id="{34BCE1ED-FFB7-EBED-5557-8F9AD850F398}"/>
              </a:ext>
            </a:extLst>
          </p:cNvPr>
          <p:cNvSpPr txBox="1"/>
          <p:nvPr/>
        </p:nvSpPr>
        <p:spPr>
          <a:xfrm>
            <a:off x="320627" y="3986591"/>
            <a:ext cx="8343900" cy="2554545"/>
          </a:xfrm>
          <a:prstGeom prst="rect">
            <a:avLst/>
          </a:prstGeom>
          <a:noFill/>
        </p:spPr>
        <p:txBody>
          <a:bodyPr wrap="square">
            <a:spAutoFit/>
          </a:bodyPr>
          <a:lstStyle/>
          <a:p>
            <a:pPr marL="228600" marR="0" algn="just"/>
            <a:r>
              <a:rPr lang="en-US" sz="1600" b="1" dirty="0">
                <a:solidFill>
                  <a:schemeClr val="accent6"/>
                </a:solidFill>
                <a:effectLst/>
                <a:latin typeface="Segoe UI" panose="020B0502040204020203" pitchFamily="34" charset="0"/>
                <a:ea typeface="Times New Roman" panose="02020603050405020304" pitchFamily="18" charset="0"/>
              </a:rPr>
              <a:t>3 </a:t>
            </a:r>
            <a:r>
              <a:rPr lang="en-US" sz="1600" dirty="0">
                <a:solidFill>
                  <a:schemeClr val="accent6"/>
                </a:solidFill>
                <a:effectLst/>
                <a:latin typeface="Segoe UI" panose="020B0502040204020203" pitchFamily="34" charset="0"/>
                <a:ea typeface="Times New Roman" panose="02020603050405020304" pitchFamily="18" charset="0"/>
              </a:rPr>
              <a:t>Now the serpent was more </a:t>
            </a:r>
            <a:r>
              <a:rPr lang="en-US" sz="1600" dirty="0" err="1">
                <a:solidFill>
                  <a:schemeClr val="accent6"/>
                </a:solidFill>
                <a:effectLst/>
                <a:latin typeface="Segoe UI" panose="020B0502040204020203" pitchFamily="34" charset="0"/>
                <a:ea typeface="Times New Roman" panose="02020603050405020304" pitchFamily="18" charset="0"/>
              </a:rPr>
              <a:t>subtil</a:t>
            </a:r>
            <a:r>
              <a:rPr lang="en-US" sz="1600" dirty="0">
                <a:solidFill>
                  <a:schemeClr val="accent6"/>
                </a:solidFill>
                <a:effectLst/>
                <a:latin typeface="Segoe UI" panose="020B0502040204020203" pitchFamily="34" charset="0"/>
                <a:ea typeface="Times New Roman" panose="02020603050405020304" pitchFamily="18" charset="0"/>
              </a:rPr>
              <a:t> than any beast of the field which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had made. And he said unto the woman, Yea, hath God said, Ye shall not eat of every tree of the garden?</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2 </a:t>
            </a:r>
            <a:r>
              <a:rPr lang="en-US" sz="1600" dirty="0">
                <a:solidFill>
                  <a:schemeClr val="accent6"/>
                </a:solidFill>
                <a:effectLst/>
                <a:latin typeface="Segoe UI" panose="020B0502040204020203" pitchFamily="34" charset="0"/>
                <a:ea typeface="Times New Roman" panose="02020603050405020304" pitchFamily="18" charset="0"/>
              </a:rPr>
              <a:t>And the woman said unto the serpent, We may eat of the fruit of the trees of the garden:</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3 </a:t>
            </a:r>
            <a:r>
              <a:rPr lang="en-US" sz="1600" dirty="0">
                <a:solidFill>
                  <a:schemeClr val="accent6"/>
                </a:solidFill>
                <a:effectLst/>
                <a:latin typeface="Segoe UI" panose="020B0502040204020203" pitchFamily="34" charset="0"/>
                <a:ea typeface="Times New Roman" panose="02020603050405020304" pitchFamily="18" charset="0"/>
              </a:rPr>
              <a:t>But of the fruit of the tree which is in the midst of the garden, God hath said, Ye shall not eat of it, neither shall ye touch it, lest ye die.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4 </a:t>
            </a:r>
            <a:r>
              <a:rPr lang="en-US" sz="1600" dirty="0">
                <a:solidFill>
                  <a:schemeClr val="accent6"/>
                </a:solidFill>
                <a:effectLst/>
                <a:latin typeface="Segoe UI" panose="020B0502040204020203" pitchFamily="34" charset="0"/>
                <a:ea typeface="Times New Roman" panose="02020603050405020304" pitchFamily="18" charset="0"/>
              </a:rPr>
              <a:t>And the serpent said unto the woman, Ye shall not surely die: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5 </a:t>
            </a:r>
            <a:r>
              <a:rPr lang="en-US" sz="1600" dirty="0">
                <a:solidFill>
                  <a:schemeClr val="accent6"/>
                </a:solidFill>
                <a:effectLst/>
                <a:latin typeface="Segoe UI" panose="020B0502040204020203" pitchFamily="34" charset="0"/>
                <a:ea typeface="Times New Roman" panose="02020603050405020304" pitchFamily="18" charset="0"/>
              </a:rPr>
              <a:t>For God doth know that in the day ye eat thereof, then your eyes shall be opened, and ye shall be as gods, knowing good and evil.</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5A5DBA5-D48E-41BB-1A71-FE15D790219A}"/>
              </a:ext>
            </a:extLst>
          </p:cNvPr>
          <p:cNvSpPr txBox="1"/>
          <p:nvPr/>
        </p:nvSpPr>
        <p:spPr>
          <a:xfrm>
            <a:off x="6477000" y="1014717"/>
            <a:ext cx="2279002" cy="1073627"/>
          </a:xfrm>
          <a:prstGeom prst="rect">
            <a:avLst/>
          </a:prstGeom>
          <a:noFill/>
        </p:spPr>
        <p:txBody>
          <a:bodyPr wrap="square">
            <a:spAutoFit/>
          </a:bodyPr>
          <a:lstStyle/>
          <a:p>
            <a:pPr marL="0" marR="0" algn="l">
              <a:lnSpc>
                <a:spcPct val="107000"/>
              </a:lnSpc>
              <a:spcAft>
                <a:spcPts val="800"/>
              </a:spcAft>
            </a:pP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Knowing your enemy: </a:t>
            </a:r>
            <a:r>
              <a:rPr lang="en-US" sz="1200" kern="100" dirty="0" err="1">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Subtil</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also means slight, delicate, or fine. It can also mean faint or delicate in quality, making it difficult to describe or explain.</a:t>
            </a:r>
          </a:p>
        </p:txBody>
      </p:sp>
      <p:sp>
        <p:nvSpPr>
          <p:cNvPr id="9" name="TextBox 8">
            <a:extLst>
              <a:ext uri="{FF2B5EF4-FFF2-40B4-BE49-F238E27FC236}">
                <a16:creationId xmlns:a16="http://schemas.microsoft.com/office/drawing/2014/main" id="{DE0370AC-BD02-3EA1-44E8-1984303E7E5C}"/>
              </a:ext>
            </a:extLst>
          </p:cNvPr>
          <p:cNvSpPr txBox="1"/>
          <p:nvPr/>
        </p:nvSpPr>
        <p:spPr>
          <a:xfrm>
            <a:off x="1828800" y="3162478"/>
            <a:ext cx="4938538" cy="777521"/>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Remember that the Devil tells partial truths</a:t>
            </a:r>
          </a:p>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3:1-5</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BCD4E06-6E0C-2BAF-ACE7-D354344728A5}"/>
              </a:ext>
            </a:extLst>
          </p:cNvPr>
          <p:cNvPicPr>
            <a:picLocks noChangeAspect="1"/>
          </p:cNvPicPr>
          <p:nvPr/>
        </p:nvPicPr>
        <p:blipFill>
          <a:blip r:embed="rId2"/>
          <a:stretch>
            <a:fillRect/>
          </a:stretch>
        </p:blipFill>
        <p:spPr>
          <a:xfrm>
            <a:off x="3244841" y="1056268"/>
            <a:ext cx="2089159" cy="1997633"/>
          </a:xfrm>
          <a:prstGeom prst="rect">
            <a:avLst/>
          </a:prstGeom>
        </p:spPr>
      </p:pic>
      <p:sp>
        <p:nvSpPr>
          <p:cNvPr id="11" name="TextBox 10">
            <a:extLst>
              <a:ext uri="{FF2B5EF4-FFF2-40B4-BE49-F238E27FC236}">
                <a16:creationId xmlns:a16="http://schemas.microsoft.com/office/drawing/2014/main" id="{3C5A9A62-6200-AA90-F5A4-B06A68EDB5FB}"/>
              </a:ext>
            </a:extLst>
          </p:cNvPr>
          <p:cNvSpPr txBox="1"/>
          <p:nvPr/>
        </p:nvSpPr>
        <p:spPr>
          <a:xfrm>
            <a:off x="6549701" y="2221139"/>
            <a:ext cx="2133600" cy="674928"/>
          </a:xfrm>
          <a:prstGeom prst="rect">
            <a:avLst/>
          </a:prstGeom>
          <a:noFill/>
        </p:spPr>
        <p:txBody>
          <a:bodyPr wrap="square">
            <a:spAutoFit/>
          </a:bodyPr>
          <a:lstStyle/>
          <a:p>
            <a:pPr marL="0" marR="0" algn="l">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Eve has no fear of the serpent – why?</a:t>
            </a:r>
          </a:p>
        </p:txBody>
      </p:sp>
    </p:spTree>
    <p:extLst>
      <p:ext uri="{BB962C8B-B14F-4D97-AF65-F5344CB8AC3E}">
        <p14:creationId xmlns:p14="http://schemas.microsoft.com/office/powerpoint/2010/main" val="1196663155"/>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4E888-3E12-08B6-DF55-E45E22A197C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50D0931-F435-120A-DB63-43D45546BFCC}"/>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Perhaps a fig tree?</a:t>
            </a:r>
          </a:p>
        </p:txBody>
      </p:sp>
      <p:sp>
        <p:nvSpPr>
          <p:cNvPr id="6" name="TextBox 5">
            <a:extLst>
              <a:ext uri="{FF2B5EF4-FFF2-40B4-BE49-F238E27FC236}">
                <a16:creationId xmlns:a16="http://schemas.microsoft.com/office/drawing/2014/main" id="{CB716D14-DD65-D3E3-EDF1-186507912E40}"/>
              </a:ext>
            </a:extLst>
          </p:cNvPr>
          <p:cNvSpPr txBox="1"/>
          <p:nvPr/>
        </p:nvSpPr>
        <p:spPr>
          <a:xfrm>
            <a:off x="322839" y="1011299"/>
            <a:ext cx="2100943" cy="1897507"/>
          </a:xfrm>
          <a:prstGeom prst="rect">
            <a:avLst/>
          </a:prstGeom>
          <a:noFill/>
        </p:spPr>
        <p:txBody>
          <a:bodyPr wrap="square">
            <a:spAutoFit/>
          </a:bodyPr>
          <a:lstStyle/>
          <a:p>
            <a:pPr marL="0" marR="0" algn="l">
              <a:lnSpc>
                <a:spcPct val="107000"/>
              </a:lnSpc>
              <a:spcBef>
                <a:spcPts val="200"/>
              </a:spcBef>
            </a:pPr>
            <a:r>
              <a:rPr lang="en-US" sz="11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Personal conjecture: </a:t>
            </a:r>
            <a:r>
              <a:rPr lang="en-US" sz="11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 have always thought it was a fig tree – when Jesus said no man eat fruit of you hear after forever, it was like him saying that what happened in the garden of Eden was no longer going to effect mankind anymore – (though I realize he still had to go to the cross)</a:t>
            </a:r>
          </a:p>
        </p:txBody>
      </p:sp>
      <p:sp>
        <p:nvSpPr>
          <p:cNvPr id="14" name="TextBox 13">
            <a:extLst>
              <a:ext uri="{FF2B5EF4-FFF2-40B4-BE49-F238E27FC236}">
                <a16:creationId xmlns:a16="http://schemas.microsoft.com/office/drawing/2014/main" id="{BDA22358-DE3A-14C1-623E-04153EA86012}"/>
              </a:ext>
            </a:extLst>
          </p:cNvPr>
          <p:cNvSpPr txBox="1"/>
          <p:nvPr/>
        </p:nvSpPr>
        <p:spPr>
          <a:xfrm>
            <a:off x="361950" y="4972104"/>
            <a:ext cx="8343900" cy="1200329"/>
          </a:xfrm>
          <a:prstGeom prst="rect">
            <a:avLst/>
          </a:prstGeom>
          <a:noFill/>
        </p:spPr>
        <p:txBody>
          <a:bodyPr wrap="square">
            <a:spAutoFit/>
          </a:bodyPr>
          <a:lstStyle/>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6 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when the woman saw that the tree was good for food, and that it was pleasant to the eyes, and a tree to be desired to make one wise, she took of the fruit thereof, and did eat, and gave also unto her husband with her; and he did eat.</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D09402B-F948-9738-8DC4-07C6F9CD7447}"/>
              </a:ext>
            </a:extLst>
          </p:cNvPr>
          <p:cNvSpPr txBox="1"/>
          <p:nvPr/>
        </p:nvSpPr>
        <p:spPr>
          <a:xfrm>
            <a:off x="6477000" y="1014717"/>
            <a:ext cx="2279002" cy="1271245"/>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Knowing your enemy: </a:t>
            </a:r>
            <a:r>
              <a:rPr lang="en-US" sz="1200" b="1" kern="100" dirty="0" err="1">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Subtil</a:t>
            </a: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also means slight, delicate, or fine. It can also mean faint or delicate in quality, making it difficult to describe or explain.</a:t>
            </a:r>
          </a:p>
        </p:txBody>
      </p:sp>
      <p:sp>
        <p:nvSpPr>
          <p:cNvPr id="9" name="TextBox 8">
            <a:extLst>
              <a:ext uri="{FF2B5EF4-FFF2-40B4-BE49-F238E27FC236}">
                <a16:creationId xmlns:a16="http://schemas.microsoft.com/office/drawing/2014/main" id="{A9FABF6A-A9D4-22C6-53D0-2DA6FFD06C72}"/>
              </a:ext>
            </a:extLst>
          </p:cNvPr>
          <p:cNvSpPr txBox="1"/>
          <p:nvPr/>
        </p:nvSpPr>
        <p:spPr>
          <a:xfrm>
            <a:off x="2025249" y="1292679"/>
            <a:ext cx="4938538" cy="777521"/>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a:t>
            </a: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Here comes the eyes again -</a:t>
            </a:r>
          </a:p>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3:6</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3AE6081-DFCD-78D6-FF83-361901295DA2}"/>
              </a:ext>
            </a:extLst>
          </p:cNvPr>
          <p:cNvSpPr txBox="1"/>
          <p:nvPr/>
        </p:nvSpPr>
        <p:spPr>
          <a:xfrm>
            <a:off x="6476067" y="3352116"/>
            <a:ext cx="2133600" cy="674928"/>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Eve has no fear of the serpent – why</a:t>
            </a: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100" name="Picture 4" descr="Fig | Description, History, Cultivation ...">
            <a:extLst>
              <a:ext uri="{FF2B5EF4-FFF2-40B4-BE49-F238E27FC236}">
                <a16:creationId xmlns:a16="http://schemas.microsoft.com/office/drawing/2014/main" id="{0AB30495-1866-D7D8-2AB1-314E1E17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658265"/>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96573"/>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1721</TotalTime>
  <Words>2644</Words>
  <Application>Microsoft Office PowerPoint</Application>
  <PresentationFormat>On-screen Show (4:3)</PresentationFormat>
  <Paragraphs>217</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Times New Roman</vt:lpstr>
      <vt:lpstr>Cooper Black</vt:lpstr>
      <vt:lpstr>Bookman Old Style</vt:lpstr>
      <vt:lpstr>Trebuchet MS</vt:lpstr>
      <vt:lpstr>Segoe UI</vt:lpstr>
      <vt:lpstr>Calibri</vt:lpstr>
      <vt:lpstr>Tahoma</vt:lpstr>
      <vt:lpstr>Aptos</vt:lpstr>
      <vt:lpstr>ArgosContour</vt:lpstr>
      <vt:lpstr>Algerian</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783</cp:revision>
  <cp:lastPrinted>2016-03-16T15:34:38Z</cp:lastPrinted>
  <dcterms:created xsi:type="dcterms:W3CDTF">2013-07-15T18:37:31Z</dcterms:created>
  <dcterms:modified xsi:type="dcterms:W3CDTF">2025-01-05T14:35:49Z</dcterms:modified>
</cp:coreProperties>
</file>