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26"/>
  </p:notesMasterIdLst>
  <p:sldIdLst>
    <p:sldId id="258" r:id="rId2"/>
    <p:sldId id="256" r:id="rId3"/>
    <p:sldId id="338" r:id="rId4"/>
    <p:sldId id="337" r:id="rId5"/>
    <p:sldId id="354" r:id="rId6"/>
    <p:sldId id="357" r:id="rId7"/>
    <p:sldId id="358" r:id="rId8"/>
    <p:sldId id="356" r:id="rId9"/>
    <p:sldId id="355" r:id="rId10"/>
    <p:sldId id="339" r:id="rId11"/>
    <p:sldId id="353" r:id="rId12"/>
    <p:sldId id="352" r:id="rId13"/>
    <p:sldId id="351" r:id="rId14"/>
    <p:sldId id="350" r:id="rId15"/>
    <p:sldId id="349" r:id="rId16"/>
    <p:sldId id="348" r:id="rId17"/>
    <p:sldId id="347" r:id="rId18"/>
    <p:sldId id="346" r:id="rId19"/>
    <p:sldId id="345" r:id="rId20"/>
    <p:sldId id="344" r:id="rId21"/>
    <p:sldId id="343" r:id="rId22"/>
    <p:sldId id="342" r:id="rId23"/>
    <p:sldId id="341" r:id="rId24"/>
    <p:sldId id="340" r:id="rId25"/>
  </p:sldIdLst>
  <p:sldSz cx="9144000" cy="6858000" type="screen4x3"/>
  <p:notesSz cx="7010400" cy="9296400"/>
  <p:embeddedFontLst>
    <p:embeddedFont>
      <p:font typeface="Algerian" panose="04020705040A02060702" pitchFamily="82" charset="0"/>
      <p:regular r:id="rId27"/>
    </p:embeddedFont>
    <p:embeddedFont>
      <p:font typeface="ArgosContour" panose="020B0604020202020204" charset="0"/>
      <p:regular r:id="rId28"/>
    </p:embeddedFont>
    <p:embeddedFont>
      <p:font typeface="Bookman Old Style" panose="02050604050505020204" pitchFamily="18" charset="0"/>
      <p:regular r:id="rId29"/>
      <p:bold r:id="rId30"/>
      <p:italic r:id="rId31"/>
      <p:boldItalic r:id="rId32"/>
    </p:embeddedFont>
    <p:embeddedFont>
      <p:font typeface="Cambria" panose="02040503050406030204" pitchFamily="18" charset="0"/>
      <p:regular r:id="rId33"/>
      <p:bold r:id="rId34"/>
      <p:italic r:id="rId35"/>
      <p:boldItalic r:id="rId36"/>
    </p:embeddedFont>
    <p:embeddedFont>
      <p:font typeface="Cooper Black" panose="0208090404030B020404" pitchFamily="18" charset="0"/>
      <p:regular r:id="rId37"/>
    </p:embeddedFont>
    <p:embeddedFont>
      <p:font typeface="Tahoma" panose="020B0604030504040204" pitchFamily="34" charset="0"/>
      <p:regular r:id="rId38"/>
      <p:bold r:id="rId39"/>
    </p:embeddedFont>
    <p:embeddedFont>
      <p:font typeface="Trebuchet MS" panose="020B0603020202020204" pitchFamily="34" charset="0"/>
      <p:regular r:id="rId40"/>
      <p:bold r:id="rId41"/>
      <p:italic r:id="rId42"/>
      <p:boldItalic r:id="rId43"/>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2718"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12/21/2024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5283200" y="2455986"/>
            <a:ext cx="3276598" cy="2123658"/>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4400" dirty="0">
                <a:latin typeface="ArgosContour" pitchFamily="2" charset="0"/>
              </a:rPr>
              <a:t>The Earth Lease</a:t>
            </a:r>
          </a:p>
          <a:p>
            <a:pPr algn="ctr"/>
            <a:r>
              <a:rPr lang="en-US" sz="4400" dirty="0">
                <a:latin typeface="ArgosContour" pitchFamily="2" charset="0"/>
              </a:rPr>
              <a:t>Part 1</a:t>
            </a:r>
          </a:p>
        </p:txBody>
      </p:sp>
      <p:sp>
        <p:nvSpPr>
          <p:cNvPr id="4" name="TextBox 3">
            <a:extLst>
              <a:ext uri="{FF2B5EF4-FFF2-40B4-BE49-F238E27FC236}">
                <a16:creationId xmlns:a16="http://schemas.microsoft.com/office/drawing/2014/main" id="{B86E8D83-9758-44FF-9C1A-A68FB7EDFCEF}"/>
              </a:ext>
            </a:extLst>
          </p:cNvPr>
          <p:cNvSpPr txBox="1"/>
          <p:nvPr/>
        </p:nvSpPr>
        <p:spPr>
          <a:xfrm>
            <a:off x="685800" y="5795396"/>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CA75C452-5393-348B-9356-EDA8FEA1C2C8}"/>
              </a:ext>
            </a:extLst>
          </p:cNvPr>
          <p:cNvSpPr txBox="1"/>
          <p:nvPr/>
        </p:nvSpPr>
        <p:spPr>
          <a:xfrm>
            <a:off x="685800" y="201749"/>
            <a:ext cx="7467600" cy="461665"/>
          </a:xfrm>
          <a:prstGeom prst="rect">
            <a:avLst/>
          </a:prstGeom>
          <a:noFill/>
        </p:spPr>
        <p:txBody>
          <a:bodyPr wrap="square" rtlCol="0">
            <a:spAutoFit/>
          </a:bodyPr>
          <a:lstStyle/>
          <a:p>
            <a:pPr algn="ctr"/>
            <a:r>
              <a:rPr lang="en-US" sz="2400" dirty="0">
                <a:latin typeface="Algerian" panose="04020705040A02060702" pitchFamily="82" charset="0"/>
              </a:rPr>
              <a:t>End Times &amp; Pre Times: The Earth Lease</a:t>
            </a:r>
          </a:p>
        </p:txBody>
      </p:sp>
      <p:sp>
        <p:nvSpPr>
          <p:cNvPr id="2" name="TextBox 1">
            <a:extLst>
              <a:ext uri="{FF2B5EF4-FFF2-40B4-BE49-F238E27FC236}">
                <a16:creationId xmlns:a16="http://schemas.microsoft.com/office/drawing/2014/main" id="{1E71BC0C-D7FD-4A97-1C4C-898D0C7AD1CA}"/>
              </a:ext>
            </a:extLst>
          </p:cNvPr>
          <p:cNvSpPr txBox="1"/>
          <p:nvPr/>
        </p:nvSpPr>
        <p:spPr>
          <a:xfrm>
            <a:off x="4876800" y="4759736"/>
            <a:ext cx="3733800" cy="830997"/>
          </a:xfrm>
          <a:prstGeom prst="rect">
            <a:avLst/>
          </a:prstGeom>
          <a:noFill/>
        </p:spPr>
        <p:txBody>
          <a:bodyPr wrap="square" rtlCol="0">
            <a:spAutoFit/>
          </a:bodyPr>
          <a:lstStyle/>
          <a:p>
            <a:pPr algn="ctr"/>
            <a:r>
              <a:rPr lang="en-US" sz="2400" dirty="0">
                <a:latin typeface="Algerian" panose="04020705040A02060702" pitchFamily="82" charset="0"/>
              </a:rPr>
              <a:t>A Refuge City Church</a:t>
            </a:r>
          </a:p>
          <a:p>
            <a:pPr algn="ctr"/>
            <a:r>
              <a:rPr lang="en-US" sz="2400" dirty="0">
                <a:latin typeface="Algerian" panose="04020705040A02060702" pitchFamily="82" charset="0"/>
              </a:rPr>
              <a:t>Bible - Study</a:t>
            </a:r>
          </a:p>
        </p:txBody>
      </p:sp>
      <p:sp>
        <p:nvSpPr>
          <p:cNvPr id="6" name="TextBox 5">
            <a:extLst>
              <a:ext uri="{FF2B5EF4-FFF2-40B4-BE49-F238E27FC236}">
                <a16:creationId xmlns:a16="http://schemas.microsoft.com/office/drawing/2014/main" id="{89622040-6104-1822-EA24-09E03F875909}"/>
              </a:ext>
            </a:extLst>
          </p:cNvPr>
          <p:cNvSpPr txBox="1"/>
          <p:nvPr/>
        </p:nvSpPr>
        <p:spPr>
          <a:xfrm>
            <a:off x="12441" y="2764813"/>
            <a:ext cx="2692400" cy="1985159"/>
          </a:xfrm>
          <a:prstGeom prst="rect">
            <a:avLst/>
          </a:prstGeom>
          <a:noFill/>
        </p:spPr>
        <p:txBody>
          <a:bodyPr wrap="square">
            <a:spAutoFit/>
          </a:bodyPr>
          <a:lstStyle/>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Some say the World will end by fire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Others say by Ice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But from what I know about Desire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 hold with those that favor fire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But if the world must perish twice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 think I’ve learn enough of hate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To say that for destruction ice is also great</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And would suffice</a:t>
            </a:r>
          </a:p>
        </p:txBody>
      </p:sp>
      <p:pic>
        <p:nvPicPr>
          <p:cNvPr id="8" name="Picture 4" descr="Earth On Fire Images – Browse 268,029 Stock Photos, Vectors ...">
            <a:extLst>
              <a:ext uri="{FF2B5EF4-FFF2-40B4-BE49-F238E27FC236}">
                <a16:creationId xmlns:a16="http://schemas.microsoft.com/office/drawing/2014/main" id="{31711799-4762-D2FA-3D4A-305DCC207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93275"/>
            <a:ext cx="1080822" cy="999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Snowball Earth: How The Ice Age Nearly Wiped Out All Of Life |  Catastrophe - YouTube">
            <a:extLst>
              <a:ext uri="{FF2B5EF4-FFF2-40B4-BE49-F238E27FC236}">
                <a16:creationId xmlns:a16="http://schemas.microsoft.com/office/drawing/2014/main" id="{5BC50853-7B4A-361B-7F65-0D54E15B72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34" y="1648638"/>
            <a:ext cx="2104542" cy="10725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12FD48A-CD94-884B-CE32-96A3E15C6A72}"/>
              </a:ext>
            </a:extLst>
          </p:cNvPr>
          <p:cNvSpPr txBox="1"/>
          <p:nvPr/>
        </p:nvSpPr>
        <p:spPr>
          <a:xfrm>
            <a:off x="2590800" y="2743975"/>
            <a:ext cx="2286000" cy="2243948"/>
          </a:xfrm>
          <a:prstGeom prst="rect">
            <a:avLst/>
          </a:prstGeom>
          <a:noFill/>
        </p:spPr>
        <p:txBody>
          <a:bodyPr wrap="square">
            <a:spAutoFit/>
          </a:bodyPr>
          <a:lstStyle/>
          <a:p>
            <a:pPr marL="0" marR="0" algn="ctr">
              <a:lnSpc>
                <a:spcPct val="107000"/>
              </a:lnSpc>
              <a:spcAft>
                <a:spcPts val="800"/>
              </a:spcAft>
            </a:pPr>
            <a:r>
              <a:rPr lang="en-US" sz="1100"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We know through scripture that the world will perish in fire</a:t>
            </a:r>
          </a:p>
          <a:p>
            <a:pPr marL="0" marR="0" algn="ctr">
              <a:lnSpc>
                <a:spcPct val="107000"/>
              </a:lnSpc>
              <a:spcAft>
                <a:spcPts val="800"/>
              </a:spcAft>
            </a:pPr>
            <a:r>
              <a:rPr lang="en-US" sz="2000" b="1" kern="100" baseline="300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2 Peter 3:10</a:t>
            </a:r>
            <a:endParaRPr lang="en-US" sz="11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But the day of the Lord will come as a thief in the night; in the which the heavens shall pass away with a great noise, and the elements shall melt with fervent heat, the earth also and the works that are therein shall be burned up.</a:t>
            </a:r>
          </a:p>
        </p:txBody>
      </p:sp>
      <p:sp>
        <p:nvSpPr>
          <p:cNvPr id="12" name="TextBox 11">
            <a:extLst>
              <a:ext uri="{FF2B5EF4-FFF2-40B4-BE49-F238E27FC236}">
                <a16:creationId xmlns:a16="http://schemas.microsoft.com/office/drawing/2014/main" id="{C18AEA54-5E58-90E1-8BC9-CFA426010BD1}"/>
              </a:ext>
            </a:extLst>
          </p:cNvPr>
          <p:cNvSpPr txBox="1"/>
          <p:nvPr/>
        </p:nvSpPr>
        <p:spPr>
          <a:xfrm>
            <a:off x="228600" y="5037236"/>
            <a:ext cx="4572000" cy="670825"/>
          </a:xfrm>
          <a:prstGeom prst="rect">
            <a:avLst/>
          </a:prstGeom>
          <a:noFill/>
        </p:spPr>
        <p:txBody>
          <a:bodyPr wrap="square">
            <a:spAutoFit/>
          </a:bodyPr>
          <a:lstStyle/>
          <a:p>
            <a:pPr marL="0" marR="0" algn="ctr">
              <a:lnSpc>
                <a:spcPct val="107000"/>
              </a:lnSpc>
              <a:spcAft>
                <a:spcPts val="800"/>
              </a:spcAft>
            </a:pP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We know we are in the last days of the end times – and time is very short. Although we don’t know the day and the hour of the return of Jesus, we might be able to know the season.</a:t>
            </a:r>
          </a:p>
        </p:txBody>
      </p:sp>
      <p:sp>
        <p:nvSpPr>
          <p:cNvPr id="14" name="TextBox 13">
            <a:extLst>
              <a:ext uri="{FF2B5EF4-FFF2-40B4-BE49-F238E27FC236}">
                <a16:creationId xmlns:a16="http://schemas.microsoft.com/office/drawing/2014/main" id="{3C4AC29D-FC23-8076-2296-BA6774EE83F6}"/>
              </a:ext>
            </a:extLst>
          </p:cNvPr>
          <p:cNvSpPr txBox="1"/>
          <p:nvPr/>
        </p:nvSpPr>
        <p:spPr>
          <a:xfrm>
            <a:off x="4495800" y="716148"/>
            <a:ext cx="4572000" cy="944169"/>
          </a:xfrm>
          <a:prstGeom prst="rect">
            <a:avLst/>
          </a:prstGeom>
          <a:noFill/>
        </p:spPr>
        <p:txBody>
          <a:bodyPr wrap="square">
            <a:spAutoFit/>
          </a:bodyPr>
          <a:lstStyle/>
          <a:p>
            <a:pPr marL="0" marR="0" algn="l">
              <a:lnSpc>
                <a:spcPct val="107000"/>
              </a:lnSpc>
              <a:spcAft>
                <a:spcPts val="800"/>
              </a:spcAft>
            </a:pPr>
            <a:r>
              <a:rPr lang="en-US" sz="1000" b="1"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To learn what is to come, we must learn what was</a:t>
            </a:r>
          </a:p>
          <a:p>
            <a:pPr marL="0" marR="0" algn="l">
              <a:lnSpc>
                <a:spcPct val="107000"/>
              </a:lnSpc>
              <a:spcAft>
                <a:spcPts val="800"/>
              </a:spcAft>
            </a:pPr>
            <a:r>
              <a:rPr lang="en-US" sz="1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Ecclesiastes 1:9</a:t>
            </a:r>
          </a:p>
          <a:p>
            <a:pPr marL="0" marR="0" algn="l">
              <a:lnSpc>
                <a:spcPct val="107000"/>
              </a:lnSpc>
              <a:spcAft>
                <a:spcPts val="800"/>
              </a:spcAft>
            </a:pPr>
            <a:r>
              <a:rPr lang="en-US" sz="10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000" b="1"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 thing that hath been, it is that which shall be; and that which is done is that which shall be done: and there is no new thing under the sun.</a:t>
            </a:r>
            <a:endParaRPr lang="en-US" sz="1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1295A89B-919A-0B9C-6469-116C8F8C5BC2}"/>
              </a:ext>
            </a:extLst>
          </p:cNvPr>
          <p:cNvSpPr txBox="1"/>
          <p:nvPr/>
        </p:nvSpPr>
        <p:spPr>
          <a:xfrm>
            <a:off x="261568" y="648190"/>
            <a:ext cx="3416559" cy="971035"/>
          </a:xfrm>
          <a:prstGeom prst="rect">
            <a:avLst/>
          </a:prstGeom>
          <a:noFill/>
        </p:spPr>
        <p:txBody>
          <a:bodyPr wrap="square">
            <a:spAutoFit/>
          </a:bodyPr>
          <a:lstStyle/>
          <a:p>
            <a:pPr marL="0" marR="0" algn="ctr">
              <a:lnSpc>
                <a:spcPct val="107000"/>
              </a:lnSpc>
              <a:spcAft>
                <a:spcPts val="800"/>
              </a:spcAft>
            </a:pP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Revelation 1:3</a:t>
            </a:r>
          </a:p>
          <a:p>
            <a:pPr marL="0" marR="0" algn="ctr">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Blessed is he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readeth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and they that hear the words of this prophecy, and keep those things which are written therein: for the time is at hand</a:t>
            </a:r>
            <a:r>
              <a:rPr lang="en-US" sz="1200" kern="100" dirty="0">
                <a:effectLst/>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7EA81-04AF-0FFD-2DE1-CA5529C0145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C774A99-1ED5-CBE2-FC65-8120885467D4}"/>
              </a:ext>
            </a:extLst>
          </p:cNvPr>
          <p:cNvSpPr txBox="1"/>
          <p:nvPr/>
        </p:nvSpPr>
        <p:spPr>
          <a:xfrm>
            <a:off x="381000" y="1690702"/>
            <a:ext cx="7848600" cy="4768228"/>
          </a:xfrm>
          <a:prstGeom prst="rect">
            <a:avLst/>
          </a:prstGeom>
          <a:noFill/>
        </p:spPr>
        <p:txBody>
          <a:bodyPr wrap="square" rtlCol="0">
            <a:spAutoFit/>
          </a:bodyPr>
          <a:lstStyle/>
          <a:p>
            <a:pPr marL="0" marR="0" algn="l">
              <a:lnSpc>
                <a:spcPct val="107000"/>
              </a:lnSpc>
              <a:spcAft>
                <a:spcPts val="800"/>
              </a:spcAft>
            </a:pP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This second epistle, beloved, I now write unto you; in both which I stir up your pure minds by way of remembrance:</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That ye may be mindful of the words which were spoken before by the holy prophets, and of the commandment of us the apostles of the Lord and </a:t>
            </a:r>
            <a:r>
              <a:rPr lang="en-US" sz="105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Saviour</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Knowing this first, that there shall come in the last days scoffers, walking after their own lusts,</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a:t>
            </a:r>
            <a:r>
              <a:rPr lang="en-US" sz="105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saying, Where is the promise of his coming? for since the fa</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thers fell asleep, all things continue as they were from the beginning of the creation.</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For this they willingly are ignorant of, that by the word of God the heavens were of old, and the earth standing out of the water and in the water:</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Whereby the world that then was, being overflowed with water, perished:</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But the heavens and the earth, which are now, by the same word are kept in store, reserved unto fire against the day of judgment and perdition of ungodly men.</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But, beloved, be not ignorant of this one thing, that one day is with the Lord as a thousand years, and a thousand years as one day.</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 Lord is not slack concerning his promise, as some men count slackness; but is longsuffering to us-ward, not willing that any should perish, but that all should come to repentance.</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But the day of the Lord will come as a thief in the night; in the which the heavens shall pass away with a great noise, and the elements shall melt with fervent heat, the earth also and the works that are therein shall be burned up.</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11 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Seeing then that all these things shall be dissolved, what manner of persons ought ye to be in all holy conversation and godliness,</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12 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Looking for and hasting unto the coming of the day of God, wherein the heavens being on fire shall be dissolved, and the elements shall melt with fervent heat?</a:t>
            </a:r>
          </a:p>
          <a:p>
            <a:pPr marL="0" marR="0" algn="l">
              <a:lnSpc>
                <a:spcPct val="107000"/>
              </a:lnSpc>
              <a:spcAft>
                <a:spcPts val="800"/>
              </a:spcAft>
            </a:pPr>
            <a:r>
              <a:rPr lang="en-US" sz="105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13 </a:t>
            </a:r>
            <a:r>
              <a:rPr lang="en-US" sz="105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Nevertheless we, according to his promise, look for new heavens and a new earth, wherein dwelleth righteousness.</a:t>
            </a:r>
          </a:p>
        </p:txBody>
      </p:sp>
      <p:sp>
        <p:nvSpPr>
          <p:cNvPr id="5" name="TextBox 4">
            <a:extLst>
              <a:ext uri="{FF2B5EF4-FFF2-40B4-BE49-F238E27FC236}">
                <a16:creationId xmlns:a16="http://schemas.microsoft.com/office/drawing/2014/main" id="{9DBE83CA-3979-7C1D-FCE8-6BEC4E9A492D}"/>
              </a:ext>
            </a:extLst>
          </p:cNvPr>
          <p:cNvSpPr txBox="1"/>
          <p:nvPr/>
        </p:nvSpPr>
        <p:spPr>
          <a:xfrm>
            <a:off x="457201" y="299873"/>
            <a:ext cx="2819399" cy="830997"/>
          </a:xfrm>
          <a:prstGeom prst="rect">
            <a:avLst/>
          </a:prstGeom>
          <a:noFill/>
        </p:spPr>
        <p:txBody>
          <a:bodyPr wrap="square" rtlCol="0">
            <a:spAutoFit/>
          </a:bodyPr>
          <a:lstStyle/>
          <a:p>
            <a:pPr algn="l"/>
            <a:r>
              <a:rPr lang="en-US" sz="1600" b="1" dirty="0">
                <a:solidFill>
                  <a:srgbClr val="FFFF00"/>
                </a:solidFill>
                <a:latin typeface="Bookman Old Style" panose="02050604050505020204" pitchFamily="18" charset="0"/>
              </a:rPr>
              <a:t>End Times &amp; Pre-Times: </a:t>
            </a:r>
          </a:p>
          <a:p>
            <a:pPr algn="l"/>
            <a:r>
              <a:rPr lang="en-US" sz="1600" b="1" dirty="0">
                <a:solidFill>
                  <a:srgbClr val="FFFF00"/>
                </a:solidFill>
                <a:latin typeface="Bookman Old Style" panose="02050604050505020204" pitchFamily="18" charset="0"/>
              </a:rPr>
              <a:t>Where is the promise </a:t>
            </a:r>
          </a:p>
          <a:p>
            <a:pPr algn="l"/>
            <a:r>
              <a:rPr lang="en-US" sz="1600" b="1" dirty="0">
                <a:solidFill>
                  <a:srgbClr val="FFFF00"/>
                </a:solidFill>
                <a:latin typeface="Bookman Old Style" panose="02050604050505020204" pitchFamily="18" charset="0"/>
              </a:rPr>
              <a:t>of his coming?</a:t>
            </a:r>
          </a:p>
        </p:txBody>
      </p:sp>
      <p:sp>
        <p:nvSpPr>
          <p:cNvPr id="7" name="TextBox 6">
            <a:extLst>
              <a:ext uri="{FF2B5EF4-FFF2-40B4-BE49-F238E27FC236}">
                <a16:creationId xmlns:a16="http://schemas.microsoft.com/office/drawing/2014/main" id="{3A337B4C-E44E-9C6E-17F6-46B992C497D6}"/>
              </a:ext>
            </a:extLst>
          </p:cNvPr>
          <p:cNvSpPr txBox="1"/>
          <p:nvPr/>
        </p:nvSpPr>
        <p:spPr>
          <a:xfrm>
            <a:off x="388257" y="132355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latin typeface="Cambria" panose="02040503050406030204" pitchFamily="18" charset="0"/>
                <a:ea typeface="Times New Roman" panose="02020603050405020304" pitchFamily="18" charset="0"/>
                <a:cs typeface="Times New Roman" panose="02020603050405020304" pitchFamily="18" charset="0"/>
              </a:rPr>
              <a:t>2 Peter 3:1-13</a:t>
            </a:r>
            <a:endPar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11F12E5-3BEE-4A55-BE0D-F88C067FD7B4}"/>
              </a:ext>
            </a:extLst>
          </p:cNvPr>
          <p:cNvSpPr txBox="1"/>
          <p:nvPr/>
        </p:nvSpPr>
        <p:spPr>
          <a:xfrm>
            <a:off x="3276599" y="282539"/>
            <a:ext cx="5410199" cy="1373838"/>
          </a:xfrm>
          <a:prstGeom prst="rect">
            <a:avLst/>
          </a:prstGeom>
          <a:noFill/>
        </p:spPr>
        <p:txBody>
          <a:bodyPr wrap="square">
            <a:spAutoFit/>
          </a:bodyPr>
          <a:lstStyle/>
          <a:p>
            <a:pPr marL="0" marR="0" algn="l">
              <a:lnSpc>
                <a:spcPct val="107000"/>
              </a:lnSpc>
              <a:spcBef>
                <a:spcPts val="400"/>
              </a:spcBef>
              <a:spcAft>
                <a:spcPts val="200"/>
              </a:spcAft>
            </a:pPr>
            <a:r>
              <a:rPr lang="en-US" sz="12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Vs. 4 - Scoffers say, where is the Promise of his coming?</a:t>
            </a:r>
          </a:p>
          <a:p>
            <a:pPr marL="0" marR="0" algn="l">
              <a:lnSpc>
                <a:spcPct val="107000"/>
              </a:lnSpc>
              <a:spcBef>
                <a:spcPts val="400"/>
              </a:spcBef>
              <a:spcAft>
                <a:spcPts val="200"/>
              </a:spcAft>
            </a:pPr>
            <a:r>
              <a:rPr lang="en-US" sz="12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Vs 5 - They are willing ignorant that the heavens were of old</a:t>
            </a:r>
          </a:p>
          <a:p>
            <a:pPr marL="0" marR="0" algn="l">
              <a:lnSpc>
                <a:spcPct val="107000"/>
              </a:lnSpc>
              <a:spcBef>
                <a:spcPts val="400"/>
              </a:spcBef>
              <a:spcAft>
                <a:spcPts val="200"/>
              </a:spcAft>
            </a:pPr>
            <a:r>
              <a:rPr lang="en-US" sz="12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Vs 5 – The earth was standing out of the water and in the water</a:t>
            </a:r>
          </a:p>
          <a:p>
            <a:pPr marL="0" marR="0" algn="l">
              <a:lnSpc>
                <a:spcPct val="107000"/>
              </a:lnSpc>
              <a:spcBef>
                <a:spcPts val="400"/>
              </a:spcBef>
              <a:spcAft>
                <a:spcPts val="200"/>
              </a:spcAft>
            </a:pPr>
            <a:r>
              <a:rPr lang="en-US" sz="12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Vs 8 - A day with the Lord is like a thousand years – be not ignorant of this!</a:t>
            </a:r>
          </a:p>
          <a:p>
            <a:pPr marL="0" marR="0" algn="l">
              <a:lnSpc>
                <a:spcPct val="107000"/>
              </a:lnSpc>
              <a:spcBef>
                <a:spcPts val="400"/>
              </a:spcBef>
              <a:spcAft>
                <a:spcPts val="200"/>
              </a:spcAft>
            </a:pPr>
            <a:r>
              <a:rPr lang="en-US" sz="1200" b="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Vs 9 – The Lord is not slack concerning his promises</a:t>
            </a:r>
          </a:p>
        </p:txBody>
      </p:sp>
    </p:spTree>
    <p:extLst>
      <p:ext uri="{BB962C8B-B14F-4D97-AF65-F5344CB8AC3E}">
        <p14:creationId xmlns:p14="http://schemas.microsoft.com/office/powerpoint/2010/main" val="2759934912"/>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A32AB-FD8D-7351-7D19-9ECC7FFEBE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CF09119-F6B5-92DD-1539-1C14CF44A745}"/>
              </a:ext>
            </a:extLst>
          </p:cNvPr>
          <p:cNvSpPr txBox="1"/>
          <p:nvPr/>
        </p:nvSpPr>
        <p:spPr>
          <a:xfrm>
            <a:off x="380999" y="3581400"/>
            <a:ext cx="7848600" cy="275588"/>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Scripture</a:t>
            </a:r>
          </a:p>
        </p:txBody>
      </p:sp>
      <p:pic>
        <p:nvPicPr>
          <p:cNvPr id="3" name="Picture 4" descr="Gradient Page: Best Gradients, Photos &amp; Wallpapers">
            <a:extLst>
              <a:ext uri="{FF2B5EF4-FFF2-40B4-BE49-F238E27FC236}">
                <a16:creationId xmlns:a16="http://schemas.microsoft.com/office/drawing/2014/main" id="{2DDC0019-FD7B-3BA9-67F2-CFB16F2968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4192122-4E73-7A24-0DE6-C7AE4E1994F0}"/>
              </a:ext>
            </a:extLst>
          </p:cNvPr>
          <p:cNvSpPr txBox="1"/>
          <p:nvPr/>
        </p:nvSpPr>
        <p:spPr>
          <a:xfrm>
            <a:off x="457200" y="299873"/>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The rapture</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1BAF99D5-E1FA-2CEA-6B2F-19A0EB96D730}"/>
              </a:ext>
            </a:extLst>
          </p:cNvPr>
          <p:cNvSpPr txBox="1"/>
          <p:nvPr/>
        </p:nvSpPr>
        <p:spPr>
          <a:xfrm>
            <a:off x="381000" y="3138048"/>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Book 20:1-6</a:t>
            </a:r>
          </a:p>
        </p:txBody>
      </p:sp>
      <p:sp>
        <p:nvSpPr>
          <p:cNvPr id="9" name="TextBox 8">
            <a:extLst>
              <a:ext uri="{FF2B5EF4-FFF2-40B4-BE49-F238E27FC236}">
                <a16:creationId xmlns:a16="http://schemas.microsoft.com/office/drawing/2014/main" id="{6889711D-C972-F104-6F4A-AE1BCEB29D8A}"/>
              </a:ext>
            </a:extLst>
          </p:cNvPr>
          <p:cNvSpPr txBox="1"/>
          <p:nvPr/>
        </p:nvSpPr>
        <p:spPr>
          <a:xfrm>
            <a:off x="380998" y="1219200"/>
            <a:ext cx="5181601" cy="959878"/>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 rapture of the Church is not the second ad</a:t>
            </a:r>
            <a:r>
              <a:rPr lang="en-US" sz="1800" b="1" i="1" kern="100" dirty="0">
                <a:solidFill>
                  <a:schemeClr val="accent1">
                    <a:lumMod val="75000"/>
                  </a:schemeClr>
                </a:solidFill>
                <a:latin typeface="Cambria" panose="02040503050406030204" pitchFamily="18" charset="0"/>
                <a:ea typeface="Times New Roman" panose="02020603050405020304" pitchFamily="18" charset="0"/>
                <a:cs typeface="Times New Roman" panose="02020603050405020304" pitchFamily="18" charset="0"/>
              </a:rPr>
              <a:t>vent – in the rapture, Jesus appears in the clouds</a:t>
            </a:r>
            <a:endPar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052066"/>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23850-F929-37DB-55FC-FE31C86162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BC0346-B1BA-9C5A-AA56-DEADC3F809A4}"/>
              </a:ext>
            </a:extLst>
          </p:cNvPr>
          <p:cNvSpPr txBox="1"/>
          <p:nvPr/>
        </p:nvSpPr>
        <p:spPr>
          <a:xfrm>
            <a:off x="380999" y="3581400"/>
            <a:ext cx="7848600" cy="275588"/>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Scripture</a:t>
            </a:r>
          </a:p>
        </p:txBody>
      </p:sp>
      <p:pic>
        <p:nvPicPr>
          <p:cNvPr id="3" name="Picture 4" descr="Gradient Page: Best Gradients, Photos &amp; Wallpapers">
            <a:extLst>
              <a:ext uri="{FF2B5EF4-FFF2-40B4-BE49-F238E27FC236}">
                <a16:creationId xmlns:a16="http://schemas.microsoft.com/office/drawing/2014/main" id="{2237B4A6-ECC3-C1D3-C309-EA59DD1556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B276335-63E2-E935-631C-542D35FC3CE6}"/>
              </a:ext>
            </a:extLst>
          </p:cNvPr>
          <p:cNvSpPr txBox="1"/>
          <p:nvPr/>
        </p:nvSpPr>
        <p:spPr>
          <a:xfrm>
            <a:off x="457200" y="299873"/>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The tribulation</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85EA4329-23A2-3557-D56C-CD1C7A7B698C}"/>
              </a:ext>
            </a:extLst>
          </p:cNvPr>
          <p:cNvSpPr txBox="1"/>
          <p:nvPr/>
        </p:nvSpPr>
        <p:spPr>
          <a:xfrm>
            <a:off x="381000" y="3138048"/>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Book 20:1-6</a:t>
            </a:r>
          </a:p>
        </p:txBody>
      </p:sp>
      <p:sp>
        <p:nvSpPr>
          <p:cNvPr id="9" name="TextBox 8">
            <a:extLst>
              <a:ext uri="{FF2B5EF4-FFF2-40B4-BE49-F238E27FC236}">
                <a16:creationId xmlns:a16="http://schemas.microsoft.com/office/drawing/2014/main" id="{625F0903-F1C6-22CA-00D7-8F6A37ED6C0C}"/>
              </a:ext>
            </a:extLst>
          </p:cNvPr>
          <p:cNvSpPr txBox="1"/>
          <p:nvPr/>
        </p:nvSpPr>
        <p:spPr>
          <a:xfrm>
            <a:off x="380998" y="1219200"/>
            <a:ext cx="5181601" cy="367152"/>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latin typeface="Cambria" panose="02040503050406030204" pitchFamily="18" charset="0"/>
                <a:ea typeface="Times New Roman" panose="02020603050405020304" pitchFamily="18" charset="0"/>
                <a:cs typeface="Times New Roman" panose="02020603050405020304" pitchFamily="18" charset="0"/>
              </a:rPr>
              <a:t>Statement</a:t>
            </a:r>
            <a:endPar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081756"/>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63174-E916-EE06-6890-D451F29F6E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BAAE8E4-2F64-467E-9215-6553DCA4DEE9}"/>
              </a:ext>
            </a:extLst>
          </p:cNvPr>
          <p:cNvSpPr txBox="1"/>
          <p:nvPr/>
        </p:nvSpPr>
        <p:spPr>
          <a:xfrm>
            <a:off x="380999" y="3581400"/>
            <a:ext cx="7848600" cy="2764731"/>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And I saw an angel come down from heaven, having the key of the bottomless pit and a great chain in his hand.</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 And he laid hold on the dragon, that old serpent, which is the Devil, and Satan, and bound him a thousand years,</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And cast him into the bottomless pit, and shut him up, and set a seal upon him, that he should deceive the nations no more, till the thousand years should be fulfilled: and after that he must be loosed a little season.</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And I saw thrones, and they sat upon them, and judgment was given unto them: and I saw the souls of them that were beheaded for the witness of Jesus, and for the word of God, and which had not worshipped the beast, neither his image, neither had received his mark upon their foreheads, or in their hands; and they lived and reigned with Christ a thousand years.</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But the rest of the dead lived not again until the thousand years were finished. This is the first resurrection.</a:t>
            </a:r>
          </a:p>
          <a:p>
            <a:pPr marL="0" marR="0" algn="l">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Blessed and holy is he that hath part in the first resurrection: on such the second death hath no power, but they shall be priests of God and of Christ, and shall reign with him a thousand years.</a:t>
            </a:r>
          </a:p>
        </p:txBody>
      </p:sp>
      <p:pic>
        <p:nvPicPr>
          <p:cNvPr id="3" name="Picture 4" descr="Gradient Page: Best Gradients, Photos &amp; Wallpapers">
            <a:extLst>
              <a:ext uri="{FF2B5EF4-FFF2-40B4-BE49-F238E27FC236}">
                <a16:creationId xmlns:a16="http://schemas.microsoft.com/office/drawing/2014/main" id="{BE8CD55B-2CF9-994E-DAC8-FEC762E575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54A6B2-D7C5-BBED-C151-C4A8737C96C3}"/>
              </a:ext>
            </a:extLst>
          </p:cNvPr>
          <p:cNvSpPr txBox="1"/>
          <p:nvPr/>
        </p:nvSpPr>
        <p:spPr>
          <a:xfrm>
            <a:off x="524640" y="304800"/>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The Key of the bottomless pit</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A43D7276-06BE-68AF-2366-972256A0F96C}"/>
              </a:ext>
            </a:extLst>
          </p:cNvPr>
          <p:cNvSpPr txBox="1"/>
          <p:nvPr/>
        </p:nvSpPr>
        <p:spPr>
          <a:xfrm>
            <a:off x="381000" y="3138048"/>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20:1-6</a:t>
            </a:r>
          </a:p>
        </p:txBody>
      </p:sp>
      <p:sp>
        <p:nvSpPr>
          <p:cNvPr id="9" name="TextBox 8">
            <a:extLst>
              <a:ext uri="{FF2B5EF4-FFF2-40B4-BE49-F238E27FC236}">
                <a16:creationId xmlns:a16="http://schemas.microsoft.com/office/drawing/2014/main" id="{CF59C82E-F8BF-FE4C-881A-0F83B7B89852}"/>
              </a:ext>
            </a:extLst>
          </p:cNvPr>
          <p:cNvSpPr txBox="1"/>
          <p:nvPr/>
        </p:nvSpPr>
        <p:spPr>
          <a:xfrm>
            <a:off x="380998" y="1219200"/>
            <a:ext cx="5181601" cy="663515"/>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latin typeface="Cambria" panose="02040503050406030204" pitchFamily="18" charset="0"/>
                <a:ea typeface="Times New Roman" panose="02020603050405020304" pitchFamily="18" charset="0"/>
                <a:cs typeface="Times New Roman" panose="02020603050405020304" pitchFamily="18" charset="0"/>
              </a:rPr>
              <a:t>Satan will not deceive the nations until after the 1000 years</a:t>
            </a:r>
            <a:endPar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17482"/>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F2F5A-A6D0-CD27-9104-C193F426CD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9BC7A3-632B-77B4-5BFD-9FA02032CC78}"/>
              </a:ext>
            </a:extLst>
          </p:cNvPr>
          <p:cNvSpPr txBox="1"/>
          <p:nvPr/>
        </p:nvSpPr>
        <p:spPr>
          <a:xfrm>
            <a:off x="380999" y="3531604"/>
            <a:ext cx="7848600" cy="1655197"/>
          </a:xfrm>
          <a:prstGeom prst="rect">
            <a:avLst/>
          </a:prstGeom>
          <a:noFill/>
        </p:spPr>
        <p:txBody>
          <a:bodyPr wrap="square" rtlCol="0">
            <a:spAutoFit/>
          </a:bodyPr>
          <a:lstStyle/>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when the thousand years are expired, Satan shall be loosed out of his prison,</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shall go out to deceive the nations which are in the four quarters of the earth, Gog, and Magog, to gather them together to battle: the number of whom is as the sand of the sea.</a:t>
            </a:r>
          </a:p>
        </p:txBody>
      </p:sp>
      <p:pic>
        <p:nvPicPr>
          <p:cNvPr id="3" name="Picture 4" descr="Gradient Page: Best Gradients, Photos &amp; Wallpapers">
            <a:extLst>
              <a:ext uri="{FF2B5EF4-FFF2-40B4-BE49-F238E27FC236}">
                <a16:creationId xmlns:a16="http://schemas.microsoft.com/office/drawing/2014/main" id="{C7FE3E54-4236-1A02-85FB-E508C74AA0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572F545-0A4F-547E-47F3-65FB057B17CC}"/>
              </a:ext>
            </a:extLst>
          </p:cNvPr>
          <p:cNvSpPr txBox="1"/>
          <p:nvPr/>
        </p:nvSpPr>
        <p:spPr>
          <a:xfrm>
            <a:off x="524640" y="304800"/>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And when the thousand years are expired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A6DCEAA5-DD89-DC3C-9845-78964EF51F95}"/>
              </a:ext>
            </a:extLst>
          </p:cNvPr>
          <p:cNvSpPr txBox="1"/>
          <p:nvPr/>
        </p:nvSpPr>
        <p:spPr>
          <a:xfrm>
            <a:off x="381000" y="3138048"/>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20:7-8</a:t>
            </a:r>
          </a:p>
        </p:txBody>
      </p:sp>
      <p:sp>
        <p:nvSpPr>
          <p:cNvPr id="9" name="TextBox 8">
            <a:extLst>
              <a:ext uri="{FF2B5EF4-FFF2-40B4-BE49-F238E27FC236}">
                <a16:creationId xmlns:a16="http://schemas.microsoft.com/office/drawing/2014/main" id="{713D5B7B-B442-91A4-6AD2-0A04E89B350A}"/>
              </a:ext>
            </a:extLst>
          </p:cNvPr>
          <p:cNvSpPr txBox="1"/>
          <p:nvPr/>
        </p:nvSpPr>
        <p:spPr>
          <a:xfrm>
            <a:off x="380998" y="1219200"/>
            <a:ext cx="5181601" cy="367152"/>
          </a:xfrm>
          <a:prstGeom prst="rect">
            <a:avLst/>
          </a:prstGeom>
          <a:noFill/>
        </p:spPr>
        <p:txBody>
          <a:bodyPr wrap="square">
            <a:spAutoFit/>
          </a:bodyPr>
          <a:lstStyle/>
          <a:p>
            <a:pPr marL="0" marR="0">
              <a:lnSpc>
                <a:spcPct val="107000"/>
              </a:lnSpc>
              <a:spcBef>
                <a:spcPts val="400"/>
              </a:spcBef>
              <a:spcAft>
                <a:spcPts val="200"/>
              </a:spcAft>
            </a:pPr>
            <a:r>
              <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Satan is loosed for a season after the 1000 years</a:t>
            </a:r>
          </a:p>
        </p:txBody>
      </p:sp>
    </p:spTree>
    <p:extLst>
      <p:ext uri="{BB962C8B-B14F-4D97-AF65-F5344CB8AC3E}">
        <p14:creationId xmlns:p14="http://schemas.microsoft.com/office/powerpoint/2010/main" val="2961037774"/>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0310A-DEA9-5714-BEBB-D5C56D78476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B0B663-BE5C-78D9-924B-BA32405294FB}"/>
              </a:ext>
            </a:extLst>
          </p:cNvPr>
          <p:cNvSpPr txBox="1"/>
          <p:nvPr/>
        </p:nvSpPr>
        <p:spPr>
          <a:xfrm>
            <a:off x="380999" y="3531604"/>
            <a:ext cx="7848600" cy="3021596"/>
          </a:xfrm>
          <a:prstGeom prst="rect">
            <a:avLst/>
          </a:prstGeom>
          <a:noFill/>
        </p:spPr>
        <p:txBody>
          <a:bodyPr wrap="square" rtlCol="0">
            <a:spAutoFit/>
          </a:bodyPr>
          <a:lstStyle/>
          <a:p>
            <a:pPr marL="0" marR="0" algn="l">
              <a:lnSpc>
                <a:spcPct val="107000"/>
              </a:lnSpc>
              <a:spcAft>
                <a:spcPts val="800"/>
              </a:spcAft>
            </a:pPr>
            <a:r>
              <a:rPr lang="en-US" sz="1400" b="1"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saw a new heaven and a new earth: for the first heaven and the first earth were passed away; and there was no more sea.</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John saw the holy city, new Jerusalem, coming down from God out of heaven, prepared as a bride adorned for her husband.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heard a great voice out of heaven saying, Behold, the tabernacle of God is with men, and he will dwell with them, and they shall be his people, and God himself shall be with them, and be their God.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shall wipe away all tears from their eyes; and there shall be no more death, neither sorrow, nor crying, neither shall there be any more pain: for the former things are passed away.</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that sat upon the throne said, Behold, I make all things new. And he said unto me, Write: for these words are true and faithful.</a:t>
            </a:r>
          </a:p>
        </p:txBody>
      </p:sp>
      <p:pic>
        <p:nvPicPr>
          <p:cNvPr id="3" name="Picture 4" descr="Gradient Page: Best Gradients, Photos &amp; Wallpapers">
            <a:extLst>
              <a:ext uri="{FF2B5EF4-FFF2-40B4-BE49-F238E27FC236}">
                <a16:creationId xmlns:a16="http://schemas.microsoft.com/office/drawing/2014/main" id="{38751ADF-67CE-435E-5836-1B735937F7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7B8B4A-60D7-2E58-8F45-B165210F6CDD}"/>
              </a:ext>
            </a:extLst>
          </p:cNvPr>
          <p:cNvSpPr txBox="1"/>
          <p:nvPr/>
        </p:nvSpPr>
        <p:spPr>
          <a:xfrm>
            <a:off x="524640" y="304800"/>
            <a:ext cx="7561319" cy="1077218"/>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That great city, the holy Jerusalem, </a:t>
            </a:r>
          </a:p>
          <a:p>
            <a:r>
              <a:rPr lang="en-US" sz="1600" b="1" dirty="0">
                <a:solidFill>
                  <a:srgbClr val="FFFF00"/>
                </a:solidFill>
                <a:latin typeface="Bookman Old Style" panose="02050604050505020204" pitchFamily="18" charset="0"/>
              </a:rPr>
              <a:t>descending out of heaven from God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B60AAC08-6820-43D3-D628-6424E7FEEA08}"/>
              </a:ext>
            </a:extLst>
          </p:cNvPr>
          <p:cNvSpPr txBox="1"/>
          <p:nvPr/>
        </p:nvSpPr>
        <p:spPr>
          <a:xfrm>
            <a:off x="381000" y="3138048"/>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21:1-5</a:t>
            </a:r>
          </a:p>
        </p:txBody>
      </p:sp>
      <p:sp>
        <p:nvSpPr>
          <p:cNvPr id="9" name="TextBox 8">
            <a:extLst>
              <a:ext uri="{FF2B5EF4-FFF2-40B4-BE49-F238E27FC236}">
                <a16:creationId xmlns:a16="http://schemas.microsoft.com/office/drawing/2014/main" id="{4E45143A-2AD0-0CE7-B58A-7DBCCB872F57}"/>
              </a:ext>
            </a:extLst>
          </p:cNvPr>
          <p:cNvSpPr txBox="1"/>
          <p:nvPr/>
        </p:nvSpPr>
        <p:spPr>
          <a:xfrm>
            <a:off x="380998" y="1219200"/>
            <a:ext cx="5181601" cy="1586909"/>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There was no more sea</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God wipes away all tears</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There is no more pain, death, sorrow, or crying</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Behold God makes all things new</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There are 12 gates on the New Jerusalem</a:t>
            </a:r>
          </a:p>
          <a:p>
            <a:pPr marL="0" marR="0" algn="l">
              <a:lnSpc>
                <a:spcPct val="107000"/>
              </a:lnSpc>
              <a:spcBef>
                <a:spcPts val="200"/>
              </a:spcBef>
            </a:pPr>
            <a:r>
              <a:rPr lang="en-US" sz="14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 walls had 12 foundations with the names of the Apostles</a:t>
            </a:r>
          </a:p>
        </p:txBody>
      </p:sp>
    </p:spTree>
    <p:extLst>
      <p:ext uri="{BB962C8B-B14F-4D97-AF65-F5344CB8AC3E}">
        <p14:creationId xmlns:p14="http://schemas.microsoft.com/office/powerpoint/2010/main" val="2281895528"/>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4D75-13E8-DDE0-7896-ABEB27952F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2FFC4C-6A8B-CCAB-B484-A2CE9939745C}"/>
              </a:ext>
            </a:extLst>
          </p:cNvPr>
          <p:cNvSpPr txBox="1"/>
          <p:nvPr/>
        </p:nvSpPr>
        <p:spPr>
          <a:xfrm>
            <a:off x="381000" y="3886200"/>
            <a:ext cx="7848600" cy="2464521"/>
          </a:xfrm>
          <a:prstGeom prst="rect">
            <a:avLst/>
          </a:prstGeom>
          <a:noFill/>
        </p:spPr>
        <p:txBody>
          <a:bodyPr wrap="square" rtlCol="0">
            <a:spAutoFit/>
          </a:bodyPr>
          <a:lstStyle/>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said unto me, It is done. I am Alpha and Omega, the beginning and the end. I will give unto him that is athirst of the fountain of the water of life freely.</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He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overcometh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shall inherit all things; and I will be his God, and he shall be my son.</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But the fearful, and unbelieving, and the abominable, and murderers, and whoremongers, and sorcerers, and idolaters, and all liars, shall have their part in the lake which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burneth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with fire and brimstone: which is the second death.</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came unto me one of the seven angels which had the seven vials full of the seven last plagues, and talked with me, saying, Come hither, I will shew thee the bride, the Lamb's wife.</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carried me away in the spirit to a great and high mountain, and shewed me that great city, the holy Jerusalem, descending out of heaven from God,</a:t>
            </a:r>
          </a:p>
        </p:txBody>
      </p:sp>
      <p:pic>
        <p:nvPicPr>
          <p:cNvPr id="3" name="Picture 4" descr="Gradient Page: Best Gradients, Photos &amp; Wallpapers">
            <a:extLst>
              <a:ext uri="{FF2B5EF4-FFF2-40B4-BE49-F238E27FC236}">
                <a16:creationId xmlns:a16="http://schemas.microsoft.com/office/drawing/2014/main" id="{A00DD4C0-7E52-DA4A-D21D-EEF25A43F5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A61770-0172-818A-3EEF-D999EF43DF19}"/>
              </a:ext>
            </a:extLst>
          </p:cNvPr>
          <p:cNvSpPr txBox="1"/>
          <p:nvPr/>
        </p:nvSpPr>
        <p:spPr>
          <a:xfrm>
            <a:off x="524640" y="304800"/>
            <a:ext cx="7561319" cy="1077218"/>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That great city, the holy Jerusalem, </a:t>
            </a:r>
          </a:p>
          <a:p>
            <a:r>
              <a:rPr lang="en-US" sz="1600" b="1" dirty="0">
                <a:solidFill>
                  <a:srgbClr val="FFFF00"/>
                </a:solidFill>
                <a:latin typeface="Bookman Old Style" panose="02050604050505020204" pitchFamily="18" charset="0"/>
              </a:rPr>
              <a:t>descending out of heaven from God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D09900CF-C2BD-1EE1-1515-C9C564FE14A7}"/>
              </a:ext>
            </a:extLst>
          </p:cNvPr>
          <p:cNvSpPr txBox="1"/>
          <p:nvPr/>
        </p:nvSpPr>
        <p:spPr>
          <a:xfrm>
            <a:off x="3810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21:6-10</a:t>
            </a:r>
          </a:p>
        </p:txBody>
      </p:sp>
    </p:spTree>
    <p:extLst>
      <p:ext uri="{BB962C8B-B14F-4D97-AF65-F5344CB8AC3E}">
        <p14:creationId xmlns:p14="http://schemas.microsoft.com/office/powerpoint/2010/main" val="1668393377"/>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B6F8-6705-3BF5-E467-4E04A35F2E8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B13B0D-BF61-4B0B-8157-44415CFD9928}"/>
              </a:ext>
            </a:extLst>
          </p:cNvPr>
          <p:cNvSpPr txBox="1"/>
          <p:nvPr/>
        </p:nvSpPr>
        <p:spPr>
          <a:xfrm>
            <a:off x="389759" y="3886200"/>
            <a:ext cx="7848600" cy="2791085"/>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Having the glory of God: and her light was like unto a stone most precious, even like a jasper stone, clear as crystal;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had a wall great and high, and had twelve gates, and at the gates twelve angels, and names written thereon, which are the names of the twelve tribes of the children of Israel: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On the east three gates; on the north three gates; on the south three gates; and on the west three gates.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wall of the city had twelve foundations, and in them the names of the twelve apostles of the Lamb.</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that talked with me had a golden reed to measure the city, and the gates thereof, and the wall thereof.</a:t>
            </a:r>
          </a:p>
        </p:txBody>
      </p:sp>
      <p:pic>
        <p:nvPicPr>
          <p:cNvPr id="3" name="Picture 4" descr="Gradient Page: Best Gradients, Photos &amp; Wallpapers">
            <a:extLst>
              <a:ext uri="{FF2B5EF4-FFF2-40B4-BE49-F238E27FC236}">
                <a16:creationId xmlns:a16="http://schemas.microsoft.com/office/drawing/2014/main" id="{907C101B-DBBB-9670-F986-11900794D2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8B11C67-64CE-F7B5-7AB2-FD0C25EEA0B9}"/>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The names of the 12 tribes of Israel on the gates</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60006069-6DA0-0BFC-90BF-17219CFDF8B0}"/>
              </a:ext>
            </a:extLst>
          </p:cNvPr>
          <p:cNvSpPr txBox="1"/>
          <p:nvPr/>
        </p:nvSpPr>
        <p:spPr>
          <a:xfrm>
            <a:off x="3810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21:11-15</a:t>
            </a:r>
          </a:p>
        </p:txBody>
      </p:sp>
    </p:spTree>
    <p:extLst>
      <p:ext uri="{BB962C8B-B14F-4D97-AF65-F5344CB8AC3E}">
        <p14:creationId xmlns:p14="http://schemas.microsoft.com/office/powerpoint/2010/main" val="3362504540"/>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B9085-FBEE-B783-DA87-C980D5C0CA4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34654E7-1A3F-5519-36B9-DB69E5A15AC4}"/>
              </a:ext>
            </a:extLst>
          </p:cNvPr>
          <p:cNvSpPr txBox="1"/>
          <p:nvPr/>
        </p:nvSpPr>
        <p:spPr>
          <a:xfrm>
            <a:off x="381000" y="4049843"/>
            <a:ext cx="7848600" cy="2560573"/>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16 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city lieth foursquare, and the length is as large as the breadth: and he measured the city with the reed, twelve thousand furlongs. The length and the breadth and the height of it are equal.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17 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measured the wall thereof, an hundred and forty and four cubits, according to the measure of a man, that is, of the angel.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18 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building of the wall of it was of jasper: and the city was pure gold, like unto clear glass.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19 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foundations of the wall of the city were garnished with all manner of precious stones. The first foundation was jasper; the second, sapphire; the third, a chalcedony; the fourth, an emerald;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 fifth, sardonyx; the sixth, sardius; the seventh,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chrysolyte</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 eighth, beryl; the ninth, a topaz; the tenth, a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chrysoprasus</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 eleventh, a jacinth; the twelfth, an amethyst.</a:t>
            </a:r>
          </a:p>
        </p:txBody>
      </p:sp>
      <p:pic>
        <p:nvPicPr>
          <p:cNvPr id="3" name="Picture 4" descr="Gradient Page: Best Gradients, Photos &amp; Wallpapers">
            <a:extLst>
              <a:ext uri="{FF2B5EF4-FFF2-40B4-BE49-F238E27FC236}">
                <a16:creationId xmlns:a16="http://schemas.microsoft.com/office/drawing/2014/main" id="{9E5C460D-F991-DBE0-A72E-253E725C9C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16DEF6E-FB21-EE5A-6ABA-1401085A89C0}"/>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The city was pure gold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FADE2350-FA8A-F6DB-38D4-6F69D81B5511}"/>
              </a:ext>
            </a:extLst>
          </p:cNvPr>
          <p:cNvSpPr txBox="1"/>
          <p:nvPr/>
        </p:nvSpPr>
        <p:spPr>
          <a:xfrm>
            <a:off x="371669" y="35814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21:16-20</a:t>
            </a:r>
          </a:p>
        </p:txBody>
      </p:sp>
    </p:spTree>
    <p:extLst>
      <p:ext uri="{BB962C8B-B14F-4D97-AF65-F5344CB8AC3E}">
        <p14:creationId xmlns:p14="http://schemas.microsoft.com/office/powerpoint/2010/main" val="3088074093"/>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68233-7EDF-76B8-7C43-5E037AC23B9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E1F045B-9B04-5918-3D55-B692FC9EC274}"/>
              </a:ext>
            </a:extLst>
          </p:cNvPr>
          <p:cNvSpPr txBox="1"/>
          <p:nvPr/>
        </p:nvSpPr>
        <p:spPr>
          <a:xfrm>
            <a:off x="389759" y="3276600"/>
            <a:ext cx="7848600" cy="3226781"/>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twelve gates were twelve pearls: every several gate was of one pearl: and the street of the city was pure gold, as it were transparent glass.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saw no temple therein: for the Lord God Almighty and the Lamb are the temple of it.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city had no need of the sun, neither of the moon, to shine in it: for the glory of God did lighten it, and the Lamb is the light thereof.</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nations of them which are saved shall walk in the light of it: and the kings of the earth do bring their glory and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honour</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into it.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gates of it shall not be shut at all by day: for there shall be no night there.</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26 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they shall bring the glory and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honour</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of the nations into it.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27 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shall in no wise enter into it any thing that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defileth</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neither whatsoever worketh abomination, or maketh a lie: but they which are written in the Lamb's book of life.</a:t>
            </a:r>
          </a:p>
        </p:txBody>
      </p:sp>
      <p:pic>
        <p:nvPicPr>
          <p:cNvPr id="3" name="Picture 4" descr="Gradient Page: Best Gradients, Photos &amp; Wallpapers">
            <a:extLst>
              <a:ext uri="{FF2B5EF4-FFF2-40B4-BE49-F238E27FC236}">
                <a16:creationId xmlns:a16="http://schemas.microsoft.com/office/drawing/2014/main" id="{2FA0885B-23E3-D141-409E-65121E1B9C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ADACC10-D556-E3A8-97B1-8813412EB41D}"/>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12 Gates made of pearls</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0B4127D9-9119-267A-0241-C73F9EF1D14C}"/>
              </a:ext>
            </a:extLst>
          </p:cNvPr>
          <p:cNvSpPr txBox="1"/>
          <p:nvPr/>
        </p:nvSpPr>
        <p:spPr>
          <a:xfrm>
            <a:off x="389759" y="28194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21:21-27</a:t>
            </a:r>
          </a:p>
        </p:txBody>
      </p:sp>
    </p:spTree>
    <p:extLst>
      <p:ext uri="{BB962C8B-B14F-4D97-AF65-F5344CB8AC3E}">
        <p14:creationId xmlns:p14="http://schemas.microsoft.com/office/powerpoint/2010/main" val="4013057507"/>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685800" y="228600"/>
            <a:ext cx="7561319" cy="400110"/>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End Times &amp; Pre-Times: What is a Lease?</a:t>
            </a:r>
          </a:p>
        </p:txBody>
      </p:sp>
      <p:sp>
        <p:nvSpPr>
          <p:cNvPr id="7" name="TextBox 6">
            <a:extLst>
              <a:ext uri="{FF2B5EF4-FFF2-40B4-BE49-F238E27FC236}">
                <a16:creationId xmlns:a16="http://schemas.microsoft.com/office/drawing/2014/main" id="{3F1EC510-7C35-4287-BA51-03B81A035968}"/>
              </a:ext>
            </a:extLst>
          </p:cNvPr>
          <p:cNvSpPr txBox="1"/>
          <p:nvPr/>
        </p:nvSpPr>
        <p:spPr>
          <a:xfrm>
            <a:off x="457200" y="964710"/>
            <a:ext cx="8077200" cy="663515"/>
          </a:xfrm>
          <a:prstGeom prst="rect">
            <a:avLst/>
          </a:prstGeom>
          <a:noFill/>
        </p:spPr>
        <p:txBody>
          <a:bodyPr wrap="square" rtlCol="0">
            <a:spAutoFit/>
          </a:bodyPr>
          <a:lstStyle/>
          <a:p>
            <a:pPr marL="0" marR="0">
              <a:lnSpc>
                <a:spcPct val="107000"/>
              </a:lnSpc>
              <a:spcAft>
                <a:spcPts val="800"/>
              </a:spcAft>
            </a:pPr>
            <a:r>
              <a:rPr lang="en-US" sz="1800"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Lease – a contract by which one part conveys land, property, services, etc. to another for a specified time, usually in return for a periodic payment.</a:t>
            </a:r>
          </a:p>
        </p:txBody>
      </p:sp>
      <p:sp>
        <p:nvSpPr>
          <p:cNvPr id="3" name="TextBox 2">
            <a:extLst>
              <a:ext uri="{FF2B5EF4-FFF2-40B4-BE49-F238E27FC236}">
                <a16:creationId xmlns:a16="http://schemas.microsoft.com/office/drawing/2014/main" id="{8658B4C9-05F9-DCD3-D3A1-DCF867D4381A}"/>
              </a:ext>
            </a:extLst>
          </p:cNvPr>
          <p:cNvSpPr txBox="1"/>
          <p:nvPr/>
        </p:nvSpPr>
        <p:spPr>
          <a:xfrm>
            <a:off x="681757" y="1929442"/>
            <a:ext cx="4572000" cy="430887"/>
          </a:xfrm>
          <a:prstGeom prst="rect">
            <a:avLst/>
          </a:prstGeom>
          <a:noFill/>
        </p:spPr>
        <p:txBody>
          <a:bodyPr wrap="square">
            <a:spAutoFit/>
          </a:bodyPr>
          <a:lstStyle/>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16 The heaven, even the heavens, are the Lord's: but the earth hath he given to the children of men.</a:t>
            </a:r>
          </a:p>
        </p:txBody>
      </p:sp>
      <p:sp>
        <p:nvSpPr>
          <p:cNvPr id="5" name="TextBox 4">
            <a:extLst>
              <a:ext uri="{FF2B5EF4-FFF2-40B4-BE49-F238E27FC236}">
                <a16:creationId xmlns:a16="http://schemas.microsoft.com/office/drawing/2014/main" id="{7E9B5111-3577-6B73-01F8-BE53C63FAC26}"/>
              </a:ext>
            </a:extLst>
          </p:cNvPr>
          <p:cNvSpPr txBox="1"/>
          <p:nvPr/>
        </p:nvSpPr>
        <p:spPr>
          <a:xfrm>
            <a:off x="692642" y="1724209"/>
            <a:ext cx="1295400" cy="295915"/>
          </a:xfrm>
          <a:prstGeom prst="rect">
            <a:avLst/>
          </a:prstGeom>
          <a:noFill/>
        </p:spPr>
        <p:txBody>
          <a:bodyPr wrap="square">
            <a:spAutoFit/>
          </a:bodyPr>
          <a:lstStyle/>
          <a:p>
            <a:pPr>
              <a:lnSpc>
                <a:spcPct val="107000"/>
              </a:lnSpc>
              <a:spcAft>
                <a:spcPts val="800"/>
              </a:spcAft>
            </a:pPr>
            <a:r>
              <a:rPr lang="en-US" sz="2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Psalm 115:16</a:t>
            </a:r>
          </a:p>
        </p:txBody>
      </p:sp>
      <p:sp>
        <p:nvSpPr>
          <p:cNvPr id="8" name="TextBox 7">
            <a:extLst>
              <a:ext uri="{FF2B5EF4-FFF2-40B4-BE49-F238E27FC236}">
                <a16:creationId xmlns:a16="http://schemas.microsoft.com/office/drawing/2014/main" id="{61880067-795C-20C3-4C2D-5E3B66F79B9B}"/>
              </a:ext>
            </a:extLst>
          </p:cNvPr>
          <p:cNvSpPr txBox="1"/>
          <p:nvPr/>
        </p:nvSpPr>
        <p:spPr>
          <a:xfrm>
            <a:off x="692642" y="2625307"/>
            <a:ext cx="4572000" cy="430887"/>
          </a:xfrm>
          <a:prstGeom prst="rect">
            <a:avLst/>
          </a:prstGeom>
          <a:noFill/>
        </p:spPr>
        <p:txBody>
          <a:bodyPr wrap="square">
            <a:spAutoFit/>
          </a:bodyPr>
          <a:lstStyle/>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3 And the Lord said, My spirit shall not always strive with man, for that he also is flesh: yet his days shall be an hundred and twenty years.</a:t>
            </a:r>
          </a:p>
        </p:txBody>
      </p:sp>
      <p:sp>
        <p:nvSpPr>
          <p:cNvPr id="9" name="TextBox 8">
            <a:extLst>
              <a:ext uri="{FF2B5EF4-FFF2-40B4-BE49-F238E27FC236}">
                <a16:creationId xmlns:a16="http://schemas.microsoft.com/office/drawing/2014/main" id="{E5B7CCCD-9D92-27A1-D8D4-A8159CDC980D}"/>
              </a:ext>
            </a:extLst>
          </p:cNvPr>
          <p:cNvSpPr txBox="1"/>
          <p:nvPr/>
        </p:nvSpPr>
        <p:spPr>
          <a:xfrm>
            <a:off x="686733" y="2427962"/>
            <a:ext cx="1143000" cy="295915"/>
          </a:xfrm>
          <a:prstGeom prst="rect">
            <a:avLst/>
          </a:prstGeom>
          <a:noFill/>
        </p:spPr>
        <p:txBody>
          <a:bodyPr wrap="square">
            <a:spAutoFit/>
          </a:bodyPr>
          <a:lstStyle/>
          <a:p>
            <a:pPr>
              <a:lnSpc>
                <a:spcPct val="107000"/>
              </a:lnSpc>
              <a:spcAft>
                <a:spcPts val="800"/>
              </a:spcAft>
            </a:pPr>
            <a:r>
              <a:rPr lang="en-US" sz="2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Genesis 6:3</a:t>
            </a:r>
          </a:p>
        </p:txBody>
      </p:sp>
      <p:sp>
        <p:nvSpPr>
          <p:cNvPr id="12" name="TextBox 11">
            <a:extLst>
              <a:ext uri="{FF2B5EF4-FFF2-40B4-BE49-F238E27FC236}">
                <a16:creationId xmlns:a16="http://schemas.microsoft.com/office/drawing/2014/main" id="{DEDD3508-18A7-D747-AFB7-31893BDD918B}"/>
              </a:ext>
            </a:extLst>
          </p:cNvPr>
          <p:cNvSpPr txBox="1"/>
          <p:nvPr/>
        </p:nvSpPr>
        <p:spPr>
          <a:xfrm>
            <a:off x="685800" y="3275991"/>
            <a:ext cx="4572000" cy="1785104"/>
          </a:xfrm>
          <a:prstGeom prst="rect">
            <a:avLst/>
          </a:prstGeom>
          <a:noFill/>
        </p:spPr>
        <p:txBody>
          <a:bodyPr wrap="square">
            <a:spAutoFit/>
          </a:bodyPr>
          <a:lstStyle/>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8 And thou shalt number seven sabbaths of years unto thee, seven times seven years; and the space of the seven sabbaths of years shall be unto thee forty and nine years.</a:t>
            </a:r>
          </a:p>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9 Then shalt thou cause the trumpet of the </a:t>
            </a:r>
            <a:r>
              <a:rPr lang="en-US" sz="1100"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jubile</a:t>
            </a:r>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to sound on the tenth day of the seventh month, in the day of atonement shall ye make the trumpet sound throughout all your land.</a:t>
            </a:r>
          </a:p>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10 And ye shall hallow the fiftieth year, and proclaim liberty throughout all the land unto all the inhabitants thereof: it shall be a </a:t>
            </a:r>
            <a:r>
              <a:rPr lang="en-US" sz="1100"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jubile</a:t>
            </a:r>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unto you; and ye shall return every man unto his possession, and ye shall return every man unto his family.</a:t>
            </a:r>
          </a:p>
        </p:txBody>
      </p:sp>
      <p:sp>
        <p:nvSpPr>
          <p:cNvPr id="13" name="TextBox 12">
            <a:extLst>
              <a:ext uri="{FF2B5EF4-FFF2-40B4-BE49-F238E27FC236}">
                <a16:creationId xmlns:a16="http://schemas.microsoft.com/office/drawing/2014/main" id="{B94B5FAC-27E1-17A9-0C8F-822C3C97C192}"/>
              </a:ext>
            </a:extLst>
          </p:cNvPr>
          <p:cNvSpPr txBox="1"/>
          <p:nvPr/>
        </p:nvSpPr>
        <p:spPr>
          <a:xfrm>
            <a:off x="668693" y="3086111"/>
            <a:ext cx="1600200" cy="295915"/>
          </a:xfrm>
          <a:prstGeom prst="rect">
            <a:avLst/>
          </a:prstGeom>
          <a:noFill/>
        </p:spPr>
        <p:txBody>
          <a:bodyPr wrap="square">
            <a:spAutoFit/>
          </a:bodyPr>
          <a:lstStyle/>
          <a:p>
            <a:pPr>
              <a:lnSpc>
                <a:spcPct val="107000"/>
              </a:lnSpc>
              <a:spcAft>
                <a:spcPts val="800"/>
              </a:spcAft>
            </a:pPr>
            <a:r>
              <a:rPr lang="en-US" sz="2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Leviticus 25:8-10</a:t>
            </a:r>
          </a:p>
        </p:txBody>
      </p:sp>
      <p:sp>
        <p:nvSpPr>
          <p:cNvPr id="15" name="TextBox 14">
            <a:extLst>
              <a:ext uri="{FF2B5EF4-FFF2-40B4-BE49-F238E27FC236}">
                <a16:creationId xmlns:a16="http://schemas.microsoft.com/office/drawing/2014/main" id="{7A4A2535-D34A-210D-EF67-A8381FF5C20F}"/>
              </a:ext>
            </a:extLst>
          </p:cNvPr>
          <p:cNvSpPr txBox="1"/>
          <p:nvPr/>
        </p:nvSpPr>
        <p:spPr>
          <a:xfrm>
            <a:off x="5898191" y="1992540"/>
            <a:ext cx="2895600" cy="769441"/>
          </a:xfrm>
          <a:prstGeom prst="rect">
            <a:avLst/>
          </a:prstGeom>
          <a:noFill/>
        </p:spPr>
        <p:txBody>
          <a:bodyPr wrap="square">
            <a:spAutoFit/>
          </a:bodyPr>
          <a:lstStyle/>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17 but of the tree of the knowledge of good and evil, thou shalt not eat of it. For in the day that thou </a:t>
            </a:r>
            <a:r>
              <a:rPr lang="en-US" sz="1100"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eatest</a:t>
            </a:r>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thereof, thou shalt surely die.”</a:t>
            </a:r>
          </a:p>
        </p:txBody>
      </p:sp>
      <p:sp>
        <p:nvSpPr>
          <p:cNvPr id="16" name="TextBox 15">
            <a:extLst>
              <a:ext uri="{FF2B5EF4-FFF2-40B4-BE49-F238E27FC236}">
                <a16:creationId xmlns:a16="http://schemas.microsoft.com/office/drawing/2014/main" id="{D1BEB298-B0A8-EFFB-D311-72C0DA00F6D0}"/>
              </a:ext>
            </a:extLst>
          </p:cNvPr>
          <p:cNvSpPr txBox="1"/>
          <p:nvPr/>
        </p:nvSpPr>
        <p:spPr>
          <a:xfrm>
            <a:off x="5833188" y="1789219"/>
            <a:ext cx="1560389" cy="295915"/>
          </a:xfrm>
          <a:prstGeom prst="rect">
            <a:avLst/>
          </a:prstGeom>
          <a:noFill/>
        </p:spPr>
        <p:txBody>
          <a:bodyPr wrap="square">
            <a:spAutoFit/>
          </a:bodyPr>
          <a:lstStyle/>
          <a:p>
            <a:pPr>
              <a:lnSpc>
                <a:spcPct val="107000"/>
              </a:lnSpc>
              <a:spcAft>
                <a:spcPts val="800"/>
              </a:spcAft>
            </a:pPr>
            <a:r>
              <a:rPr lang="en-US" sz="2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Genesis 2:16-18</a:t>
            </a:r>
          </a:p>
        </p:txBody>
      </p:sp>
      <p:sp>
        <p:nvSpPr>
          <p:cNvPr id="18" name="TextBox 17">
            <a:extLst>
              <a:ext uri="{FF2B5EF4-FFF2-40B4-BE49-F238E27FC236}">
                <a16:creationId xmlns:a16="http://schemas.microsoft.com/office/drawing/2014/main" id="{F4A7CA10-B9C4-2A4B-B24B-85C4A227FCE8}"/>
              </a:ext>
            </a:extLst>
          </p:cNvPr>
          <p:cNvSpPr txBox="1"/>
          <p:nvPr/>
        </p:nvSpPr>
        <p:spPr>
          <a:xfrm>
            <a:off x="5890571" y="2986508"/>
            <a:ext cx="2743200" cy="600164"/>
          </a:xfrm>
          <a:prstGeom prst="rect">
            <a:avLst/>
          </a:prstGeom>
          <a:noFill/>
        </p:spPr>
        <p:txBody>
          <a:bodyPr wrap="square">
            <a:spAutoFit/>
          </a:bodyPr>
          <a:lstStyle/>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5 And all the days that Adam lived were nine hundred and thirty years: and he died.</a:t>
            </a:r>
          </a:p>
        </p:txBody>
      </p:sp>
      <p:sp>
        <p:nvSpPr>
          <p:cNvPr id="19" name="TextBox 18">
            <a:extLst>
              <a:ext uri="{FF2B5EF4-FFF2-40B4-BE49-F238E27FC236}">
                <a16:creationId xmlns:a16="http://schemas.microsoft.com/office/drawing/2014/main" id="{8661B040-5F13-E60A-7601-9658405251BA}"/>
              </a:ext>
            </a:extLst>
          </p:cNvPr>
          <p:cNvSpPr txBox="1"/>
          <p:nvPr/>
        </p:nvSpPr>
        <p:spPr>
          <a:xfrm>
            <a:off x="5866466" y="2783567"/>
            <a:ext cx="1560389" cy="295915"/>
          </a:xfrm>
          <a:prstGeom prst="rect">
            <a:avLst/>
          </a:prstGeom>
          <a:noFill/>
        </p:spPr>
        <p:txBody>
          <a:bodyPr wrap="square">
            <a:spAutoFit/>
          </a:bodyPr>
          <a:lstStyle/>
          <a:p>
            <a:pPr algn="l">
              <a:lnSpc>
                <a:spcPct val="107000"/>
              </a:lnSpc>
              <a:spcAft>
                <a:spcPts val="800"/>
              </a:spcAft>
            </a:pPr>
            <a:r>
              <a:rPr lang="en-US" sz="2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Genesis 5:5</a:t>
            </a:r>
          </a:p>
        </p:txBody>
      </p:sp>
      <p:sp>
        <p:nvSpPr>
          <p:cNvPr id="20" name="TextBox 19">
            <a:extLst>
              <a:ext uri="{FF2B5EF4-FFF2-40B4-BE49-F238E27FC236}">
                <a16:creationId xmlns:a16="http://schemas.microsoft.com/office/drawing/2014/main" id="{4E1616A8-FAF2-1D76-62C3-DB26797B67D2}"/>
              </a:ext>
            </a:extLst>
          </p:cNvPr>
          <p:cNvSpPr txBox="1"/>
          <p:nvPr/>
        </p:nvSpPr>
        <p:spPr>
          <a:xfrm>
            <a:off x="3429000" y="751508"/>
            <a:ext cx="1798009" cy="295915"/>
          </a:xfrm>
          <a:prstGeom prst="rect">
            <a:avLst/>
          </a:prstGeom>
          <a:noFill/>
        </p:spPr>
        <p:txBody>
          <a:bodyPr wrap="square">
            <a:spAutoFit/>
          </a:bodyPr>
          <a:lstStyle/>
          <a:p>
            <a:pPr>
              <a:lnSpc>
                <a:spcPct val="107000"/>
              </a:lnSpc>
              <a:spcAft>
                <a:spcPts val="800"/>
              </a:spcAft>
            </a:pPr>
            <a:r>
              <a:rPr lang="en-US" sz="2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50 x 120 = 6000</a:t>
            </a:r>
          </a:p>
        </p:txBody>
      </p:sp>
      <p:sp>
        <p:nvSpPr>
          <p:cNvPr id="22" name="TextBox 21">
            <a:extLst>
              <a:ext uri="{FF2B5EF4-FFF2-40B4-BE49-F238E27FC236}">
                <a16:creationId xmlns:a16="http://schemas.microsoft.com/office/drawing/2014/main" id="{EB0B1E0C-71AE-6B65-EB84-9F45397DA57C}"/>
              </a:ext>
            </a:extLst>
          </p:cNvPr>
          <p:cNvSpPr txBox="1"/>
          <p:nvPr/>
        </p:nvSpPr>
        <p:spPr>
          <a:xfrm>
            <a:off x="5866156" y="3886200"/>
            <a:ext cx="2773991" cy="769441"/>
          </a:xfrm>
          <a:prstGeom prst="rect">
            <a:avLst/>
          </a:prstGeom>
          <a:noFill/>
        </p:spPr>
        <p:txBody>
          <a:bodyPr wrap="square">
            <a:spAutoFit/>
          </a:bodyPr>
          <a:lstStyle/>
          <a:p>
            <a:pPr algn="l"/>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8 But, beloved, be not ignorant of this one thing: that with the Lord one day is as a thousand years, and a thousand years as one day.</a:t>
            </a:r>
          </a:p>
        </p:txBody>
      </p:sp>
      <p:sp>
        <p:nvSpPr>
          <p:cNvPr id="23" name="TextBox 22">
            <a:extLst>
              <a:ext uri="{FF2B5EF4-FFF2-40B4-BE49-F238E27FC236}">
                <a16:creationId xmlns:a16="http://schemas.microsoft.com/office/drawing/2014/main" id="{508DD61D-C22E-5944-F432-ABE4B467D3D4}"/>
              </a:ext>
            </a:extLst>
          </p:cNvPr>
          <p:cNvSpPr txBox="1"/>
          <p:nvPr/>
        </p:nvSpPr>
        <p:spPr>
          <a:xfrm>
            <a:off x="5866466" y="3660311"/>
            <a:ext cx="1560389" cy="295915"/>
          </a:xfrm>
          <a:prstGeom prst="rect">
            <a:avLst/>
          </a:prstGeom>
          <a:noFill/>
        </p:spPr>
        <p:txBody>
          <a:bodyPr wrap="square">
            <a:spAutoFit/>
          </a:bodyPr>
          <a:lstStyle/>
          <a:p>
            <a:pPr algn="l">
              <a:lnSpc>
                <a:spcPct val="107000"/>
              </a:lnSpc>
              <a:spcAft>
                <a:spcPts val="800"/>
              </a:spcAft>
            </a:pPr>
            <a:r>
              <a:rPr lang="en-US" sz="2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2 Peter 3:7-9</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1894A-EE42-09CC-DD80-ABDDFA727F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78CDEA1-E945-57CB-A440-82BBC40CE78D}"/>
              </a:ext>
            </a:extLst>
          </p:cNvPr>
          <p:cNvSpPr txBox="1"/>
          <p:nvPr/>
        </p:nvSpPr>
        <p:spPr>
          <a:xfrm>
            <a:off x="304800" y="3657600"/>
            <a:ext cx="7848600" cy="2791085"/>
          </a:xfrm>
          <a:prstGeom prst="rect">
            <a:avLst/>
          </a:prstGeom>
          <a:noFill/>
        </p:spPr>
        <p:txBody>
          <a:bodyPr wrap="square" rtlCol="0">
            <a:spAutoFit/>
          </a:bodyPr>
          <a:lstStyle/>
          <a:p>
            <a:pPr marL="0" marR="0" algn="l">
              <a:lnSpc>
                <a:spcPct val="107000"/>
              </a:lnSpc>
              <a:spcAft>
                <a:spcPts val="800"/>
              </a:spcAft>
            </a:pPr>
            <a:r>
              <a:rPr lang="en-US" sz="1400" b="1"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shewed me a pure river of water of life, clear as crystal, proceeding out of the throne of God and of the Lamb.</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In the midst of the street of it, and on either side of the river, was there the tree of life, which bare twelve manner of fruits, and yielded her fruit every month: and the leaves of the tree were for the healing of the nations.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shall be no more curse: but the throne of God and of the Lamb shall be in it; and his servants shall serve him:</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they shall see his face; and his name shall be in their foreheads.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there shall be no night there; and they need no candle, neither light of the sun; for the Lord God giveth them light: and they shall reign for ever and ever.</a:t>
            </a:r>
          </a:p>
        </p:txBody>
      </p:sp>
      <p:pic>
        <p:nvPicPr>
          <p:cNvPr id="3" name="Picture 4" descr="Gradient Page: Best Gradients, Photos &amp; Wallpapers">
            <a:extLst>
              <a:ext uri="{FF2B5EF4-FFF2-40B4-BE49-F238E27FC236}">
                <a16:creationId xmlns:a16="http://schemas.microsoft.com/office/drawing/2014/main" id="{F4AECF1E-32E2-018D-1ECD-A293C7B1A5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584CDFE-BAE5-62E5-2949-DBF6E3DE8774}"/>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A river of the water of life flows out of the throne of God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B321C8E1-A0B5-9257-CE29-F9B293BBD980}"/>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22:1-5</a:t>
            </a:r>
          </a:p>
        </p:txBody>
      </p:sp>
    </p:spTree>
    <p:extLst>
      <p:ext uri="{BB962C8B-B14F-4D97-AF65-F5344CB8AC3E}">
        <p14:creationId xmlns:p14="http://schemas.microsoft.com/office/powerpoint/2010/main" val="2014220751"/>
      </p:ext>
    </p:extLst>
  </p:cSld>
  <p:clrMapOvr>
    <a:masterClrMapping/>
  </p:clrMapOvr>
  <p:transition spd="slow">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830A-6D1D-A678-D550-9C0E149462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B7A40C6-DD83-9B85-038E-6D28635198B6}"/>
              </a:ext>
            </a:extLst>
          </p:cNvPr>
          <p:cNvSpPr txBox="1"/>
          <p:nvPr/>
        </p:nvSpPr>
        <p:spPr>
          <a:xfrm>
            <a:off x="304800" y="3657600"/>
            <a:ext cx="7848600" cy="2330061"/>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said unto me, These sayings are faithful and true: and the Lord God of the holy prophets sent his angel to shew unto his servants the things which must shortly be done.</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Behold, I come quickly: blessed is he that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keepeth</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 sayings of the prophecy of this book.</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 John saw these things, and heard them. And when I had heard and seen, I fell down to worship before the feet of the angel which shewed me these things.</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Then saith he unto me, See thou do it not: for I am thy </a:t>
            </a:r>
            <a:r>
              <a:rPr lang="en-US" sz="14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fellowservant</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and of thy brethren the prophets, and of them which keep the sayings of this book: worship God.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he saith unto me, Seal not the sayings of the prophecy of this book: for the time is at hand.</a:t>
            </a:r>
          </a:p>
        </p:txBody>
      </p:sp>
      <p:pic>
        <p:nvPicPr>
          <p:cNvPr id="3" name="Picture 4" descr="Gradient Page: Best Gradients, Photos &amp; Wallpapers">
            <a:extLst>
              <a:ext uri="{FF2B5EF4-FFF2-40B4-BE49-F238E27FC236}">
                <a16:creationId xmlns:a16="http://schemas.microsoft.com/office/drawing/2014/main" id="{0F412B3E-795B-AF73-DC06-EC7D70C76A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6E3C45-C24A-D04A-6A93-2682A5690A1B}"/>
              </a:ext>
            </a:extLst>
          </p:cNvPr>
          <p:cNvSpPr txBox="1"/>
          <p:nvPr/>
        </p:nvSpPr>
        <p:spPr>
          <a:xfrm>
            <a:off x="533400" y="247584"/>
            <a:ext cx="7561319" cy="830997"/>
          </a:xfrm>
          <a:prstGeom prst="rect">
            <a:avLst/>
          </a:prstGeom>
          <a:noFill/>
        </p:spPr>
        <p:txBody>
          <a:bodyPr wrap="square" rtlCol="0">
            <a:spAutoFit/>
          </a:bodyPr>
          <a:lstStyle/>
          <a:p>
            <a:r>
              <a:rPr lang="en-US" sz="1600" b="1" dirty="0">
                <a:solidFill>
                  <a:srgbClr val="FFFF00"/>
                </a:solidFill>
                <a:latin typeface="Bookman Old Style" panose="02050604050505020204" pitchFamily="18" charset="0"/>
              </a:rPr>
              <a:t>End Times &amp; Pre-Times: </a:t>
            </a:r>
          </a:p>
          <a:p>
            <a:r>
              <a:rPr lang="en-US" sz="1600" b="1" dirty="0">
                <a:solidFill>
                  <a:srgbClr val="FFFF00"/>
                </a:solidFill>
                <a:latin typeface="Bookman Old Style" panose="02050604050505020204" pitchFamily="18" charset="0"/>
              </a:rPr>
              <a:t>For the time is at hand</a:t>
            </a:r>
          </a:p>
          <a:p>
            <a:pPr algn="ctr"/>
            <a:endParaRPr lang="en-US" sz="16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FF58C210-1DE1-6356-AA21-FDFD2225F933}"/>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22:6-10</a:t>
            </a:r>
          </a:p>
        </p:txBody>
      </p:sp>
    </p:spTree>
    <p:extLst>
      <p:ext uri="{BB962C8B-B14F-4D97-AF65-F5344CB8AC3E}">
        <p14:creationId xmlns:p14="http://schemas.microsoft.com/office/powerpoint/2010/main" val="4248851455"/>
      </p:ext>
    </p:extLst>
  </p:cSld>
  <p:clrMapOvr>
    <a:masterClrMapping/>
  </p:clrMapOvr>
  <p:transition spd="slow">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18DF1-9037-D583-D2E7-5B8F62721D7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7CC431-CA1B-47AF-0709-D28FA4C33B3E}"/>
              </a:ext>
            </a:extLst>
          </p:cNvPr>
          <p:cNvSpPr txBox="1"/>
          <p:nvPr/>
        </p:nvSpPr>
        <p:spPr>
          <a:xfrm>
            <a:off x="269966" y="3810000"/>
            <a:ext cx="6096000" cy="2791085"/>
          </a:xfrm>
          <a:prstGeom prst="rect">
            <a:avLst/>
          </a:prstGeom>
          <a:noFill/>
        </p:spPr>
        <p:txBody>
          <a:bodyPr wrap="square" rtlCol="0">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11 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He that is unjust, let him be unjust still: and he which is filthy, let him be filthy still: and he that is righteous, let him be righteous still: and he that is holy, let him be holy still.</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12 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behold, I come quickly; and my reward is with me, to give every man according as his work shall be.</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13 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I am Alpha and Omega, the beginning and the end, the first and the last.</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14 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Blessed are they that do his commandments, that they may have right to the tree of life, and may enter in through the gates into the city.</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15 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For without are dogs, and sorcerers, and whoremongers, and murderers, and idolaters, and whosoever loveth and maketh a lie.</a:t>
            </a:r>
          </a:p>
        </p:txBody>
      </p:sp>
      <p:pic>
        <p:nvPicPr>
          <p:cNvPr id="3" name="Picture 4" descr="Gradient Page: Best Gradients, Photos &amp; Wallpapers">
            <a:extLst>
              <a:ext uri="{FF2B5EF4-FFF2-40B4-BE49-F238E27FC236}">
                <a16:creationId xmlns:a16="http://schemas.microsoft.com/office/drawing/2014/main" id="{164646EA-DBFC-16D8-CF43-3ED3F8A8F8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221D0C-9137-96B0-E019-B428B8614ED3}"/>
              </a:ext>
            </a:extLst>
          </p:cNvPr>
          <p:cNvSpPr txBox="1"/>
          <p:nvPr/>
        </p:nvSpPr>
        <p:spPr>
          <a:xfrm>
            <a:off x="533400" y="247584"/>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Behold, I come quickly</a:t>
            </a:r>
          </a:p>
        </p:txBody>
      </p:sp>
      <p:sp>
        <p:nvSpPr>
          <p:cNvPr id="7" name="TextBox 6">
            <a:extLst>
              <a:ext uri="{FF2B5EF4-FFF2-40B4-BE49-F238E27FC236}">
                <a16:creationId xmlns:a16="http://schemas.microsoft.com/office/drawing/2014/main" id="{370D0E77-BAB7-3D1C-7D9A-6C37DB6BC3B3}"/>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22:11-15</a:t>
            </a:r>
          </a:p>
        </p:txBody>
      </p:sp>
    </p:spTree>
    <p:extLst>
      <p:ext uri="{BB962C8B-B14F-4D97-AF65-F5344CB8AC3E}">
        <p14:creationId xmlns:p14="http://schemas.microsoft.com/office/powerpoint/2010/main" val="3178545832"/>
      </p:ext>
    </p:extLst>
  </p:cSld>
  <p:clrMapOvr>
    <a:masterClrMapping/>
  </p:clrMapOvr>
  <p:transition spd="slow">
    <p:wedg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2AA0F-29E7-0EE2-EF50-7EAB7C7D0C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BD158C-AC98-5388-FBFE-EDE0C8F73D62}"/>
              </a:ext>
            </a:extLst>
          </p:cNvPr>
          <p:cNvSpPr txBox="1"/>
          <p:nvPr/>
        </p:nvSpPr>
        <p:spPr>
          <a:xfrm>
            <a:off x="269966" y="3810000"/>
            <a:ext cx="6096000" cy="2584682"/>
          </a:xfrm>
          <a:prstGeom prst="rect">
            <a:avLst/>
          </a:prstGeom>
          <a:noFill/>
        </p:spPr>
        <p:txBody>
          <a:bodyPr wrap="square" rtlCol="0">
            <a:spAutoFit/>
          </a:bodyPr>
          <a:lstStyle/>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16 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I Jesus have sent mine angel to testify unto you these things in the churches. I am the root and the offspring of David, and the bright and morning star.</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17 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Spirit and the bride say, Come. And let him that heareth say, Come. And let him that is athirst come. And whosoever will, let him take the water of life freely.</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18 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For I testify unto every man that heareth the words of the prophecy of this book, If any man shall add unto these things, God shall add unto him the plagues that are written in this book:</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19 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if any man shall take away from the words of the book of this prophecy, God shall take away his part out of the book of life, and out of the holy city, and from the things which are written in this book.</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He which </a:t>
            </a:r>
            <a:r>
              <a:rPr lang="en-US" sz="11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testifieth</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these things saith, Surely I come quickly. Amen. Even so, come, Lord Jesus.</a:t>
            </a:r>
          </a:p>
          <a:p>
            <a:pPr marL="0" marR="0" algn="l">
              <a:lnSpc>
                <a:spcPct val="107000"/>
              </a:lnSpc>
              <a:spcAft>
                <a:spcPts val="800"/>
              </a:spcAft>
            </a:pPr>
            <a:r>
              <a:rPr lang="en-US" sz="11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 grace of our Lord Jesus Christ be with you all. Amen.</a:t>
            </a:r>
          </a:p>
        </p:txBody>
      </p:sp>
      <p:pic>
        <p:nvPicPr>
          <p:cNvPr id="3" name="Picture 4" descr="Gradient Page: Best Gradients, Photos &amp; Wallpapers">
            <a:extLst>
              <a:ext uri="{FF2B5EF4-FFF2-40B4-BE49-F238E27FC236}">
                <a16:creationId xmlns:a16="http://schemas.microsoft.com/office/drawing/2014/main" id="{0C7AE27E-FA8A-0E4F-EF98-89BAEB6440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67A8ED-FF49-5E18-C4D0-8081AB6C4723}"/>
              </a:ext>
            </a:extLst>
          </p:cNvPr>
          <p:cNvSpPr txBox="1"/>
          <p:nvPr/>
        </p:nvSpPr>
        <p:spPr>
          <a:xfrm>
            <a:off x="685800" y="228600"/>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I Jesus have sent mine angel to testify</a:t>
            </a:r>
          </a:p>
        </p:txBody>
      </p:sp>
      <p:sp>
        <p:nvSpPr>
          <p:cNvPr id="7" name="TextBox 6">
            <a:extLst>
              <a:ext uri="{FF2B5EF4-FFF2-40B4-BE49-F238E27FC236}">
                <a16:creationId xmlns:a16="http://schemas.microsoft.com/office/drawing/2014/main" id="{620A36A5-7600-76B1-AFFB-5DD479106D22}"/>
              </a:ext>
            </a:extLst>
          </p:cNvPr>
          <p:cNvSpPr txBox="1"/>
          <p:nvPr/>
        </p:nvSpPr>
        <p:spPr>
          <a:xfrm>
            <a:off x="304800" y="3352800"/>
            <a:ext cx="2371842"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Revelation 22:16-21</a:t>
            </a:r>
          </a:p>
        </p:txBody>
      </p:sp>
    </p:spTree>
    <p:extLst>
      <p:ext uri="{BB962C8B-B14F-4D97-AF65-F5344CB8AC3E}">
        <p14:creationId xmlns:p14="http://schemas.microsoft.com/office/powerpoint/2010/main" val="3201772337"/>
      </p:ext>
    </p:extLst>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9D5EB-4110-084A-F7E2-13C2B9BC99C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72018A-E4C4-2450-1F2A-F686CAD11AB5}"/>
              </a:ext>
            </a:extLst>
          </p:cNvPr>
          <p:cNvSpPr txBox="1"/>
          <p:nvPr/>
        </p:nvSpPr>
        <p:spPr>
          <a:xfrm>
            <a:off x="228600" y="4267200"/>
            <a:ext cx="6096000" cy="2054152"/>
          </a:xfrm>
          <a:prstGeom prst="rect">
            <a:avLst/>
          </a:prstGeom>
          <a:noFill/>
        </p:spPr>
        <p:txBody>
          <a:bodyPr wrap="square" rtlCol="0">
            <a:spAutoFit/>
          </a:bodyPr>
          <a:lstStyle/>
          <a:p>
            <a:pPr marL="0" marR="0" algn="l">
              <a:lnSpc>
                <a:spcPct val="107000"/>
              </a:lnSpc>
              <a:spcAft>
                <a:spcPts val="800"/>
              </a:spcAft>
            </a:pPr>
            <a:r>
              <a:rPr lang="en-US" sz="1800" b="1" kern="100" baseline="300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800" kern="1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That in the ages to come he might shew the exceeding riches of his grace in his kindness toward us through Christ Jesus.</a:t>
            </a:r>
          </a:p>
          <a:p>
            <a:pPr marL="0" marR="0" algn="l">
              <a:lnSpc>
                <a:spcPct val="107000"/>
              </a:lnSpc>
              <a:spcAft>
                <a:spcPts val="800"/>
              </a:spcAft>
            </a:pPr>
            <a:r>
              <a:rPr lang="en-US" sz="1800" b="1" kern="100" baseline="300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800" kern="1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For by grace are ye saved through faith; and that not of yourselves: it is the gift of God:</a:t>
            </a:r>
          </a:p>
          <a:p>
            <a:pPr marL="0" marR="0" algn="l">
              <a:lnSpc>
                <a:spcPct val="107000"/>
              </a:lnSpc>
              <a:spcAft>
                <a:spcPts val="800"/>
              </a:spcAft>
            </a:pPr>
            <a:r>
              <a:rPr lang="en-US" sz="1800" b="1" kern="100" baseline="300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800" kern="10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Not of works, lest any man should boast.</a:t>
            </a:r>
            <a:endPar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4" descr="Gradient Page: Best Gradients, Photos &amp; Wallpapers">
            <a:extLst>
              <a:ext uri="{FF2B5EF4-FFF2-40B4-BE49-F238E27FC236}">
                <a16:creationId xmlns:a16="http://schemas.microsoft.com/office/drawing/2014/main" id="{9A577A1B-8995-80B6-4EF7-3E1D01E363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502777"/>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BB38C89-C677-70E4-1124-D7DDD32A15EA}"/>
              </a:ext>
            </a:extLst>
          </p:cNvPr>
          <p:cNvSpPr txBox="1"/>
          <p:nvPr/>
        </p:nvSpPr>
        <p:spPr>
          <a:xfrm>
            <a:off x="685800" y="228600"/>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The exceeding riches of his grace</a:t>
            </a:r>
          </a:p>
        </p:txBody>
      </p:sp>
      <p:sp>
        <p:nvSpPr>
          <p:cNvPr id="7" name="TextBox 6">
            <a:extLst>
              <a:ext uri="{FF2B5EF4-FFF2-40B4-BE49-F238E27FC236}">
                <a16:creationId xmlns:a16="http://schemas.microsoft.com/office/drawing/2014/main" id="{9B7FB6FE-511A-0AE4-2DE1-99004B1E0CA7}"/>
              </a:ext>
            </a:extLst>
          </p:cNvPr>
          <p:cNvSpPr txBox="1"/>
          <p:nvPr/>
        </p:nvSpPr>
        <p:spPr>
          <a:xfrm>
            <a:off x="218958" y="3657600"/>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Ephesians 2:7-9</a:t>
            </a:r>
          </a:p>
        </p:txBody>
      </p:sp>
    </p:spTree>
    <p:extLst>
      <p:ext uri="{BB962C8B-B14F-4D97-AF65-F5344CB8AC3E}">
        <p14:creationId xmlns:p14="http://schemas.microsoft.com/office/powerpoint/2010/main" val="993553548"/>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1530-9F5C-7926-C5BD-852EE9F8D1A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6168D53-82C3-4D41-2D6A-49D274B5D40D}"/>
              </a:ext>
            </a:extLst>
          </p:cNvPr>
          <p:cNvSpPr txBox="1"/>
          <p:nvPr/>
        </p:nvSpPr>
        <p:spPr>
          <a:xfrm>
            <a:off x="685800" y="228600"/>
            <a:ext cx="7561319" cy="400110"/>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End Times &amp; Pre-Times: A Flood Before Noah?</a:t>
            </a:r>
          </a:p>
        </p:txBody>
      </p:sp>
      <p:sp>
        <p:nvSpPr>
          <p:cNvPr id="7" name="TextBox 6">
            <a:extLst>
              <a:ext uri="{FF2B5EF4-FFF2-40B4-BE49-F238E27FC236}">
                <a16:creationId xmlns:a16="http://schemas.microsoft.com/office/drawing/2014/main" id="{9ED0FFF2-26F6-5253-655B-C14EC1B9646A}"/>
              </a:ext>
            </a:extLst>
          </p:cNvPr>
          <p:cNvSpPr txBox="1"/>
          <p:nvPr/>
        </p:nvSpPr>
        <p:spPr>
          <a:xfrm>
            <a:off x="4592026" y="3699118"/>
            <a:ext cx="4104617" cy="1263679"/>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In Genesis 1:2 – we arrive on a planet that has been totally flooded – meaning it had already existed before hand. The earth was without form and void (</a:t>
            </a:r>
            <a:r>
              <a:rPr lang="en-US" sz="12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suggesting that a major destruction / judgment had taken place)</a:t>
            </a: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 – darkness was everywhere – illuding to the fact that there was no sun present.</a:t>
            </a:r>
          </a:p>
        </p:txBody>
      </p:sp>
      <p:pic>
        <p:nvPicPr>
          <p:cNvPr id="2054" name="Picture 6">
            <a:extLst>
              <a:ext uri="{FF2B5EF4-FFF2-40B4-BE49-F238E27FC236}">
                <a16:creationId xmlns:a16="http://schemas.microsoft.com/office/drawing/2014/main" id="{94BD04B1-1A73-5C78-2127-6E2B34A8A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3609380"/>
            <a:ext cx="1114425" cy="1114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D7CBE9-A981-4939-5D83-FEAF1013FBF9}"/>
              </a:ext>
            </a:extLst>
          </p:cNvPr>
          <p:cNvSpPr txBox="1"/>
          <p:nvPr/>
        </p:nvSpPr>
        <p:spPr>
          <a:xfrm>
            <a:off x="-228816" y="3024605"/>
            <a:ext cx="1905001" cy="584775"/>
          </a:xfrm>
          <a:prstGeom prst="rect">
            <a:avLst/>
          </a:prstGeom>
          <a:noFill/>
        </p:spPr>
        <p:txBody>
          <a:bodyPr wrap="square">
            <a:spAutoFit/>
          </a:bodyPr>
          <a:lstStyle/>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The World that </a:t>
            </a:r>
          </a:p>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Was - Giants</a:t>
            </a:r>
            <a:endParaRPr lang="en-US" sz="1600" dirty="0"/>
          </a:p>
        </p:txBody>
      </p:sp>
      <p:pic>
        <p:nvPicPr>
          <p:cNvPr id="8" name="Picture 7">
            <a:extLst>
              <a:ext uri="{FF2B5EF4-FFF2-40B4-BE49-F238E27FC236}">
                <a16:creationId xmlns:a16="http://schemas.microsoft.com/office/drawing/2014/main" id="{DD746243-4AB3-73B8-BD30-F2346032202A}"/>
              </a:ext>
            </a:extLst>
          </p:cNvPr>
          <p:cNvPicPr>
            <a:picLocks noChangeAspect="1"/>
          </p:cNvPicPr>
          <p:nvPr/>
        </p:nvPicPr>
        <p:blipFill>
          <a:blip r:embed="rId3"/>
          <a:stretch>
            <a:fillRect/>
          </a:stretch>
        </p:blipFill>
        <p:spPr>
          <a:xfrm>
            <a:off x="3731962" y="2781747"/>
            <a:ext cx="992438" cy="879107"/>
          </a:xfrm>
          <a:prstGeom prst="rect">
            <a:avLst/>
          </a:prstGeom>
        </p:spPr>
      </p:pic>
      <p:sp>
        <p:nvSpPr>
          <p:cNvPr id="9" name="TextBox 8">
            <a:extLst>
              <a:ext uri="{FF2B5EF4-FFF2-40B4-BE49-F238E27FC236}">
                <a16:creationId xmlns:a16="http://schemas.microsoft.com/office/drawing/2014/main" id="{3BAEE80F-CC3B-2943-F8C9-FBBE44074B77}"/>
              </a:ext>
            </a:extLst>
          </p:cNvPr>
          <p:cNvSpPr txBox="1"/>
          <p:nvPr/>
        </p:nvSpPr>
        <p:spPr>
          <a:xfrm>
            <a:off x="2435148" y="2837514"/>
            <a:ext cx="1356342" cy="954107"/>
          </a:xfrm>
          <a:prstGeom prst="rect">
            <a:avLst/>
          </a:prstGeom>
          <a:noFill/>
        </p:spPr>
        <p:txBody>
          <a:bodyPr wrap="square">
            <a:spAutoFit/>
          </a:bodyPr>
          <a:lstStyle/>
          <a:p>
            <a:r>
              <a:rPr lang="en-US" sz="14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The Make-over 6000 +/- years ago – and God said…</a:t>
            </a:r>
            <a:endParaRPr lang="en-US" sz="1400" dirty="0"/>
          </a:p>
        </p:txBody>
      </p:sp>
      <p:pic>
        <p:nvPicPr>
          <p:cNvPr id="12" name="Picture 11">
            <a:extLst>
              <a:ext uri="{FF2B5EF4-FFF2-40B4-BE49-F238E27FC236}">
                <a16:creationId xmlns:a16="http://schemas.microsoft.com/office/drawing/2014/main" id="{06D5F445-62C5-305A-3BE0-88C0C8F93BEC}"/>
              </a:ext>
            </a:extLst>
          </p:cNvPr>
          <p:cNvPicPr>
            <a:picLocks noChangeAspect="1"/>
          </p:cNvPicPr>
          <p:nvPr/>
        </p:nvPicPr>
        <p:blipFill>
          <a:blip r:embed="rId4"/>
          <a:stretch>
            <a:fillRect/>
          </a:stretch>
        </p:blipFill>
        <p:spPr>
          <a:xfrm>
            <a:off x="5397243" y="2396974"/>
            <a:ext cx="675835" cy="638125"/>
          </a:xfrm>
          <a:prstGeom prst="rect">
            <a:avLst/>
          </a:prstGeom>
        </p:spPr>
      </p:pic>
      <p:pic>
        <p:nvPicPr>
          <p:cNvPr id="1026" name="Picture 2" descr="Analysis] Destruction of planets? | Fandom">
            <a:extLst>
              <a:ext uri="{FF2B5EF4-FFF2-40B4-BE49-F238E27FC236}">
                <a16:creationId xmlns:a16="http://schemas.microsoft.com/office/drawing/2014/main" id="{ED1B161B-DD87-D60D-C679-ABD93C36CF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4878" y="5598276"/>
            <a:ext cx="1096969" cy="985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5B62AB-F1E8-2FB7-D2C3-2D1E34775F0B}"/>
              </a:ext>
            </a:extLst>
          </p:cNvPr>
          <p:cNvSpPr txBox="1"/>
          <p:nvPr/>
        </p:nvSpPr>
        <p:spPr>
          <a:xfrm>
            <a:off x="7133905" y="650814"/>
            <a:ext cx="1691860" cy="646331"/>
          </a:xfrm>
          <a:prstGeom prst="rect">
            <a:avLst/>
          </a:prstGeom>
          <a:noFill/>
        </p:spPr>
        <p:txBody>
          <a:bodyPr wrap="square">
            <a:spAutoFit/>
          </a:bodyPr>
          <a:lstStyle/>
          <a:p>
            <a:pPr algn="l"/>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In the beginning God created the heaven and the earth.</a:t>
            </a:r>
          </a:p>
        </p:txBody>
      </p:sp>
      <p:pic>
        <p:nvPicPr>
          <p:cNvPr id="1028" name="Picture 4" descr="Green Earth Images – Browse 2,870,291 ...">
            <a:extLst>
              <a:ext uri="{FF2B5EF4-FFF2-40B4-BE49-F238E27FC236}">
                <a16:creationId xmlns:a16="http://schemas.microsoft.com/office/drawing/2014/main" id="{684F10A2-F27A-DF9F-4798-B906EBDE7F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320" y="1280809"/>
            <a:ext cx="1266181" cy="842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0425EB-B201-3ACB-23E2-D12FC9787AF2}"/>
              </a:ext>
            </a:extLst>
          </p:cNvPr>
          <p:cNvSpPr txBox="1"/>
          <p:nvPr/>
        </p:nvSpPr>
        <p:spPr>
          <a:xfrm>
            <a:off x="4473883" y="1977459"/>
            <a:ext cx="2491963"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The Ice Age on Earth</a:t>
            </a:r>
            <a:endParaRPr lang="en-US" sz="2000" dirty="0"/>
          </a:p>
        </p:txBody>
      </p:sp>
      <p:pic>
        <p:nvPicPr>
          <p:cNvPr id="15" name="Picture 14">
            <a:extLst>
              <a:ext uri="{FF2B5EF4-FFF2-40B4-BE49-F238E27FC236}">
                <a16:creationId xmlns:a16="http://schemas.microsoft.com/office/drawing/2014/main" id="{2CA75282-B210-DDAB-9993-89238DEDD282}"/>
              </a:ext>
            </a:extLst>
          </p:cNvPr>
          <p:cNvPicPr>
            <a:picLocks noChangeAspect="1"/>
          </p:cNvPicPr>
          <p:nvPr/>
        </p:nvPicPr>
        <p:blipFill>
          <a:blip r:embed="rId3"/>
          <a:stretch>
            <a:fillRect/>
          </a:stretch>
        </p:blipFill>
        <p:spPr>
          <a:xfrm>
            <a:off x="1933524" y="5541409"/>
            <a:ext cx="1212399" cy="1073949"/>
          </a:xfrm>
          <a:prstGeom prst="rect">
            <a:avLst/>
          </a:prstGeom>
        </p:spPr>
      </p:pic>
      <p:sp>
        <p:nvSpPr>
          <p:cNvPr id="16" name="TextBox 15">
            <a:extLst>
              <a:ext uri="{FF2B5EF4-FFF2-40B4-BE49-F238E27FC236}">
                <a16:creationId xmlns:a16="http://schemas.microsoft.com/office/drawing/2014/main" id="{69FCD710-1F71-B98F-D00F-234802FF481E}"/>
              </a:ext>
            </a:extLst>
          </p:cNvPr>
          <p:cNvSpPr txBox="1"/>
          <p:nvPr/>
        </p:nvSpPr>
        <p:spPr>
          <a:xfrm>
            <a:off x="1740107" y="4977478"/>
            <a:ext cx="1515223" cy="707886"/>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After Noah’s</a:t>
            </a:r>
          </a:p>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Flood</a:t>
            </a:r>
            <a:endParaRPr lang="en-US" sz="2000" dirty="0"/>
          </a:p>
        </p:txBody>
      </p:sp>
      <p:pic>
        <p:nvPicPr>
          <p:cNvPr id="18" name="Picture 17">
            <a:extLst>
              <a:ext uri="{FF2B5EF4-FFF2-40B4-BE49-F238E27FC236}">
                <a16:creationId xmlns:a16="http://schemas.microsoft.com/office/drawing/2014/main" id="{01268D36-6EDE-1047-0CEB-6E87F698AB3B}"/>
              </a:ext>
            </a:extLst>
          </p:cNvPr>
          <p:cNvPicPr>
            <a:picLocks noChangeAspect="1"/>
          </p:cNvPicPr>
          <p:nvPr/>
        </p:nvPicPr>
        <p:blipFill>
          <a:blip r:embed="rId7"/>
          <a:stretch>
            <a:fillRect/>
          </a:stretch>
        </p:blipFill>
        <p:spPr>
          <a:xfrm>
            <a:off x="6408081" y="2651057"/>
            <a:ext cx="557765" cy="553491"/>
          </a:xfrm>
          <a:prstGeom prst="rect">
            <a:avLst/>
          </a:prstGeom>
        </p:spPr>
      </p:pic>
      <p:sp>
        <p:nvSpPr>
          <p:cNvPr id="19" name="TextBox 18">
            <a:extLst>
              <a:ext uri="{FF2B5EF4-FFF2-40B4-BE49-F238E27FC236}">
                <a16:creationId xmlns:a16="http://schemas.microsoft.com/office/drawing/2014/main" id="{6FB530D4-3810-3286-3478-0D43C4C13FC9}"/>
              </a:ext>
            </a:extLst>
          </p:cNvPr>
          <p:cNvSpPr txBox="1"/>
          <p:nvPr/>
        </p:nvSpPr>
        <p:spPr>
          <a:xfrm>
            <a:off x="-15363" y="4988002"/>
            <a:ext cx="1667125"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Noah’s Flood</a:t>
            </a:r>
            <a:endParaRPr lang="en-US" sz="2000" dirty="0"/>
          </a:p>
        </p:txBody>
      </p:sp>
      <p:sp>
        <p:nvSpPr>
          <p:cNvPr id="20" name="TextBox 19">
            <a:extLst>
              <a:ext uri="{FF2B5EF4-FFF2-40B4-BE49-F238E27FC236}">
                <a16:creationId xmlns:a16="http://schemas.microsoft.com/office/drawing/2014/main" id="{8F8D7FEC-94BE-6817-E050-A95EE8FD7D36}"/>
              </a:ext>
            </a:extLst>
          </p:cNvPr>
          <p:cNvSpPr txBox="1"/>
          <p:nvPr/>
        </p:nvSpPr>
        <p:spPr>
          <a:xfrm>
            <a:off x="6324600" y="2294947"/>
            <a:ext cx="2028079" cy="400110"/>
          </a:xfrm>
          <a:prstGeom prst="rect">
            <a:avLst/>
          </a:prstGeom>
          <a:noFill/>
        </p:spPr>
        <p:txBody>
          <a:bodyPr wrap="square">
            <a:spAutoFit/>
          </a:bodyPr>
          <a:lstStyle/>
          <a:p>
            <a:r>
              <a:rPr lang="en-US" sz="20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Lucifers</a:t>
            </a:r>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 Flood</a:t>
            </a:r>
            <a:endParaRPr lang="en-US" sz="2000" dirty="0"/>
          </a:p>
        </p:txBody>
      </p:sp>
      <p:pic>
        <p:nvPicPr>
          <p:cNvPr id="22" name="Picture 21">
            <a:extLst>
              <a:ext uri="{FF2B5EF4-FFF2-40B4-BE49-F238E27FC236}">
                <a16:creationId xmlns:a16="http://schemas.microsoft.com/office/drawing/2014/main" id="{820344B7-1C33-8D94-EC12-80184851EFCD}"/>
              </a:ext>
            </a:extLst>
          </p:cNvPr>
          <p:cNvPicPr>
            <a:picLocks noChangeAspect="1"/>
          </p:cNvPicPr>
          <p:nvPr/>
        </p:nvPicPr>
        <p:blipFill>
          <a:blip r:embed="rId8"/>
          <a:stretch>
            <a:fillRect/>
          </a:stretch>
        </p:blipFill>
        <p:spPr>
          <a:xfrm>
            <a:off x="241300" y="5449667"/>
            <a:ext cx="1179252" cy="1158273"/>
          </a:xfrm>
          <a:prstGeom prst="rect">
            <a:avLst/>
          </a:prstGeom>
        </p:spPr>
      </p:pic>
      <p:sp>
        <p:nvSpPr>
          <p:cNvPr id="2" name="Arrow: Curved Right 1">
            <a:extLst>
              <a:ext uri="{FF2B5EF4-FFF2-40B4-BE49-F238E27FC236}">
                <a16:creationId xmlns:a16="http://schemas.microsoft.com/office/drawing/2014/main" id="{0D2338CC-E4D3-DFA5-2FEE-C210DE5B0492}"/>
              </a:ext>
            </a:extLst>
          </p:cNvPr>
          <p:cNvSpPr/>
          <p:nvPr/>
        </p:nvSpPr>
        <p:spPr bwMode="auto">
          <a:xfrm>
            <a:off x="77029" y="1190509"/>
            <a:ext cx="420040" cy="1033987"/>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pic>
        <p:nvPicPr>
          <p:cNvPr id="4" name="Picture 2" descr="Lion king deals throne chair">
            <a:extLst>
              <a:ext uri="{FF2B5EF4-FFF2-40B4-BE49-F238E27FC236}">
                <a16:creationId xmlns:a16="http://schemas.microsoft.com/office/drawing/2014/main" id="{FF577404-40E6-3F83-92E5-FB083DF75C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3298" y="705185"/>
            <a:ext cx="1033987" cy="1033987"/>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AFA1EBE2-469E-4330-E519-2ACFB6DFF126}"/>
              </a:ext>
            </a:extLst>
          </p:cNvPr>
          <p:cNvSpPr/>
          <p:nvPr/>
        </p:nvSpPr>
        <p:spPr bwMode="auto">
          <a:xfrm>
            <a:off x="5364429" y="1370603"/>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17" name="TextBox 16">
            <a:extLst>
              <a:ext uri="{FF2B5EF4-FFF2-40B4-BE49-F238E27FC236}">
                <a16:creationId xmlns:a16="http://schemas.microsoft.com/office/drawing/2014/main" id="{E285789E-315F-8F47-B76A-06E6FCEB9DB4}"/>
              </a:ext>
            </a:extLst>
          </p:cNvPr>
          <p:cNvSpPr txBox="1"/>
          <p:nvPr/>
        </p:nvSpPr>
        <p:spPr>
          <a:xfrm>
            <a:off x="5181599" y="655817"/>
            <a:ext cx="1803107" cy="584775"/>
          </a:xfrm>
          <a:prstGeom prst="rect">
            <a:avLst/>
          </a:prstGeom>
          <a:noFill/>
        </p:spPr>
        <p:txBody>
          <a:bodyPr wrap="square">
            <a:spAutoFit/>
          </a:bodyPr>
          <a:lstStyle/>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Lucifer rules a </a:t>
            </a:r>
          </a:p>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kingdom on earth</a:t>
            </a:r>
            <a:endParaRPr lang="en-US" sz="1600" dirty="0"/>
          </a:p>
        </p:txBody>
      </p:sp>
      <p:sp>
        <p:nvSpPr>
          <p:cNvPr id="21" name="Arrow: Left 20">
            <a:extLst>
              <a:ext uri="{FF2B5EF4-FFF2-40B4-BE49-F238E27FC236}">
                <a16:creationId xmlns:a16="http://schemas.microsoft.com/office/drawing/2014/main" id="{F64DC600-4FF4-08F3-C676-0D125A8EBFE9}"/>
              </a:ext>
            </a:extLst>
          </p:cNvPr>
          <p:cNvSpPr/>
          <p:nvPr/>
        </p:nvSpPr>
        <p:spPr bwMode="auto">
          <a:xfrm rot="10800000">
            <a:off x="3693662" y="2158232"/>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24" name="TextBox 23">
            <a:extLst>
              <a:ext uri="{FF2B5EF4-FFF2-40B4-BE49-F238E27FC236}">
                <a16:creationId xmlns:a16="http://schemas.microsoft.com/office/drawing/2014/main" id="{E163BD16-7804-432D-7871-C9DE4E69D0FB}"/>
              </a:ext>
            </a:extLst>
          </p:cNvPr>
          <p:cNvSpPr txBox="1"/>
          <p:nvPr/>
        </p:nvSpPr>
        <p:spPr>
          <a:xfrm>
            <a:off x="3574885" y="4838301"/>
            <a:ext cx="1515223" cy="707886"/>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End of Millenium</a:t>
            </a:r>
            <a:endParaRPr lang="en-US" sz="2000" dirty="0"/>
          </a:p>
        </p:txBody>
      </p:sp>
      <p:pic>
        <p:nvPicPr>
          <p:cNvPr id="26" name="Picture 25">
            <a:extLst>
              <a:ext uri="{FF2B5EF4-FFF2-40B4-BE49-F238E27FC236}">
                <a16:creationId xmlns:a16="http://schemas.microsoft.com/office/drawing/2014/main" id="{F0A66BB4-155B-465B-BD97-9DF716A33356}"/>
              </a:ext>
            </a:extLst>
          </p:cNvPr>
          <p:cNvPicPr>
            <a:picLocks noChangeAspect="1"/>
          </p:cNvPicPr>
          <p:nvPr/>
        </p:nvPicPr>
        <p:blipFill>
          <a:blip r:embed="rId10"/>
          <a:stretch>
            <a:fillRect/>
          </a:stretch>
        </p:blipFill>
        <p:spPr>
          <a:xfrm>
            <a:off x="7380992" y="5223825"/>
            <a:ext cx="799279" cy="504545"/>
          </a:xfrm>
          <a:prstGeom prst="rect">
            <a:avLst/>
          </a:prstGeom>
        </p:spPr>
      </p:pic>
      <p:pic>
        <p:nvPicPr>
          <p:cNvPr id="27" name="Picture 26">
            <a:extLst>
              <a:ext uri="{FF2B5EF4-FFF2-40B4-BE49-F238E27FC236}">
                <a16:creationId xmlns:a16="http://schemas.microsoft.com/office/drawing/2014/main" id="{9DE33357-C56A-5790-4C03-10408A46226E}"/>
              </a:ext>
            </a:extLst>
          </p:cNvPr>
          <p:cNvPicPr>
            <a:picLocks noChangeAspect="1"/>
          </p:cNvPicPr>
          <p:nvPr/>
        </p:nvPicPr>
        <p:blipFill>
          <a:blip r:embed="rId3"/>
          <a:stretch>
            <a:fillRect/>
          </a:stretch>
        </p:blipFill>
        <p:spPr>
          <a:xfrm>
            <a:off x="7643909" y="5769805"/>
            <a:ext cx="1212399" cy="1073949"/>
          </a:xfrm>
          <a:prstGeom prst="rect">
            <a:avLst/>
          </a:prstGeom>
        </p:spPr>
      </p:pic>
      <p:sp>
        <p:nvSpPr>
          <p:cNvPr id="28" name="TextBox 27">
            <a:extLst>
              <a:ext uri="{FF2B5EF4-FFF2-40B4-BE49-F238E27FC236}">
                <a16:creationId xmlns:a16="http://schemas.microsoft.com/office/drawing/2014/main" id="{095B427F-F22B-16BF-B026-B8377C5E0F4C}"/>
              </a:ext>
            </a:extLst>
          </p:cNvPr>
          <p:cNvSpPr txBox="1"/>
          <p:nvPr/>
        </p:nvSpPr>
        <p:spPr>
          <a:xfrm>
            <a:off x="6179733" y="5852675"/>
            <a:ext cx="1515223" cy="1015663"/>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New Heaven &amp; Earth</a:t>
            </a:r>
            <a:endParaRPr lang="en-US" sz="2000" dirty="0"/>
          </a:p>
        </p:txBody>
      </p:sp>
      <p:pic>
        <p:nvPicPr>
          <p:cNvPr id="31" name="Picture 30">
            <a:extLst>
              <a:ext uri="{FF2B5EF4-FFF2-40B4-BE49-F238E27FC236}">
                <a16:creationId xmlns:a16="http://schemas.microsoft.com/office/drawing/2014/main" id="{E5C4244F-C95C-0F5D-641F-C2464890656A}"/>
              </a:ext>
            </a:extLst>
          </p:cNvPr>
          <p:cNvPicPr>
            <a:picLocks noChangeAspect="1"/>
          </p:cNvPicPr>
          <p:nvPr/>
        </p:nvPicPr>
        <p:blipFill>
          <a:blip r:embed="rId11"/>
          <a:stretch>
            <a:fillRect/>
          </a:stretch>
        </p:blipFill>
        <p:spPr>
          <a:xfrm>
            <a:off x="4980653" y="5164525"/>
            <a:ext cx="726073" cy="860808"/>
          </a:xfrm>
          <a:prstGeom prst="rect">
            <a:avLst/>
          </a:prstGeom>
        </p:spPr>
      </p:pic>
      <p:pic>
        <p:nvPicPr>
          <p:cNvPr id="33" name="Picture 32">
            <a:extLst>
              <a:ext uri="{FF2B5EF4-FFF2-40B4-BE49-F238E27FC236}">
                <a16:creationId xmlns:a16="http://schemas.microsoft.com/office/drawing/2014/main" id="{795A1723-E1C9-414D-BF6F-A19C2F476813}"/>
              </a:ext>
            </a:extLst>
          </p:cNvPr>
          <p:cNvPicPr>
            <a:picLocks noChangeAspect="1"/>
          </p:cNvPicPr>
          <p:nvPr/>
        </p:nvPicPr>
        <p:blipFill>
          <a:blip r:embed="rId12"/>
          <a:stretch>
            <a:fillRect/>
          </a:stretch>
        </p:blipFill>
        <p:spPr>
          <a:xfrm>
            <a:off x="2729273" y="1934828"/>
            <a:ext cx="880796" cy="846919"/>
          </a:xfrm>
          <a:prstGeom prst="rect">
            <a:avLst/>
          </a:prstGeom>
        </p:spPr>
      </p:pic>
      <p:pic>
        <p:nvPicPr>
          <p:cNvPr id="1032" name="Picture 8" descr="What Is the Asteroid Belt Like? - YouTube">
            <a:extLst>
              <a:ext uri="{FF2B5EF4-FFF2-40B4-BE49-F238E27FC236}">
                <a16:creationId xmlns:a16="http://schemas.microsoft.com/office/drawing/2014/main" id="{83A7E809-9437-42EB-7E1A-077BF9382F8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1878411"/>
            <a:ext cx="1208315" cy="9050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36480680-8BBA-1C45-445A-B1C4BE24BECE}"/>
              </a:ext>
            </a:extLst>
          </p:cNvPr>
          <p:cNvSpPr txBox="1"/>
          <p:nvPr/>
        </p:nvSpPr>
        <p:spPr>
          <a:xfrm>
            <a:off x="830926" y="1507447"/>
            <a:ext cx="940673"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Rahab</a:t>
            </a:r>
            <a:endParaRPr lang="en-US" sz="2000" dirty="0"/>
          </a:p>
        </p:txBody>
      </p:sp>
      <p:sp>
        <p:nvSpPr>
          <p:cNvPr id="35" name="TextBox 34">
            <a:extLst>
              <a:ext uri="{FF2B5EF4-FFF2-40B4-BE49-F238E27FC236}">
                <a16:creationId xmlns:a16="http://schemas.microsoft.com/office/drawing/2014/main" id="{B7A13139-7A8B-8121-3A20-BA4E0A137E97}"/>
              </a:ext>
            </a:extLst>
          </p:cNvPr>
          <p:cNvSpPr txBox="1"/>
          <p:nvPr/>
        </p:nvSpPr>
        <p:spPr>
          <a:xfrm>
            <a:off x="2812625" y="1553079"/>
            <a:ext cx="940673"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Mars</a:t>
            </a:r>
            <a:endParaRPr lang="en-US" sz="2000" dirty="0"/>
          </a:p>
        </p:txBody>
      </p:sp>
      <p:pic>
        <p:nvPicPr>
          <p:cNvPr id="37" name="Picture 36">
            <a:extLst>
              <a:ext uri="{FF2B5EF4-FFF2-40B4-BE49-F238E27FC236}">
                <a16:creationId xmlns:a16="http://schemas.microsoft.com/office/drawing/2014/main" id="{2D884BDE-4B0E-8C26-552A-7F7278A90F99}"/>
              </a:ext>
            </a:extLst>
          </p:cNvPr>
          <p:cNvPicPr>
            <a:picLocks noChangeAspect="1"/>
          </p:cNvPicPr>
          <p:nvPr/>
        </p:nvPicPr>
        <p:blipFill>
          <a:blip r:embed="rId14"/>
          <a:stretch>
            <a:fillRect/>
          </a:stretch>
        </p:blipFill>
        <p:spPr>
          <a:xfrm>
            <a:off x="7402184" y="2969616"/>
            <a:ext cx="880027" cy="873360"/>
          </a:xfrm>
          <a:prstGeom prst="rect">
            <a:avLst/>
          </a:prstGeom>
        </p:spPr>
      </p:pic>
      <p:sp>
        <p:nvSpPr>
          <p:cNvPr id="38" name="TextBox 37">
            <a:extLst>
              <a:ext uri="{FF2B5EF4-FFF2-40B4-BE49-F238E27FC236}">
                <a16:creationId xmlns:a16="http://schemas.microsoft.com/office/drawing/2014/main" id="{4E0184E6-254D-20FB-9DB0-F6C301D3C413}"/>
              </a:ext>
            </a:extLst>
          </p:cNvPr>
          <p:cNvSpPr txBox="1"/>
          <p:nvPr/>
        </p:nvSpPr>
        <p:spPr>
          <a:xfrm>
            <a:off x="364747" y="888706"/>
            <a:ext cx="3274710" cy="584775"/>
          </a:xfrm>
          <a:prstGeom prst="rect">
            <a:avLst/>
          </a:prstGeom>
          <a:noFill/>
        </p:spPr>
        <p:txBody>
          <a:bodyPr wrap="square">
            <a:spAutoFit/>
          </a:bodyPr>
          <a:lstStyle/>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He loosed not the house of his prisoners resulting in judgment</a:t>
            </a:r>
            <a:endParaRPr lang="en-US" sz="1600" dirty="0"/>
          </a:p>
        </p:txBody>
      </p:sp>
      <p:sp>
        <p:nvSpPr>
          <p:cNvPr id="39" name="Arrow: Left 38">
            <a:extLst>
              <a:ext uri="{FF2B5EF4-FFF2-40B4-BE49-F238E27FC236}">
                <a16:creationId xmlns:a16="http://schemas.microsoft.com/office/drawing/2014/main" id="{4664DD46-4587-B83D-D086-ECADA8981229}"/>
              </a:ext>
            </a:extLst>
          </p:cNvPr>
          <p:cNvSpPr/>
          <p:nvPr/>
        </p:nvSpPr>
        <p:spPr bwMode="auto">
          <a:xfrm rot="10800000">
            <a:off x="1993306" y="2126972"/>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1" name="Arrow: Curved Right 40">
            <a:extLst>
              <a:ext uri="{FF2B5EF4-FFF2-40B4-BE49-F238E27FC236}">
                <a16:creationId xmlns:a16="http://schemas.microsoft.com/office/drawing/2014/main" id="{0EBCB373-712A-9DB4-FDC7-EDC4A4E33F2F}"/>
              </a:ext>
            </a:extLst>
          </p:cNvPr>
          <p:cNvSpPr/>
          <p:nvPr/>
        </p:nvSpPr>
        <p:spPr bwMode="auto">
          <a:xfrm rot="16845850">
            <a:off x="5907787" y="2834382"/>
            <a:ext cx="420040" cy="1033987"/>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2" name="Arrow: Left 41">
            <a:extLst>
              <a:ext uri="{FF2B5EF4-FFF2-40B4-BE49-F238E27FC236}">
                <a16:creationId xmlns:a16="http://schemas.microsoft.com/office/drawing/2014/main" id="{2441DA45-D0B4-28A7-1ED9-CFCEEF8F5B4C}"/>
              </a:ext>
            </a:extLst>
          </p:cNvPr>
          <p:cNvSpPr/>
          <p:nvPr/>
        </p:nvSpPr>
        <p:spPr bwMode="auto">
          <a:xfrm rot="12603623">
            <a:off x="6977918" y="3041784"/>
            <a:ext cx="545218" cy="271931"/>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3" name="Arrow: Curved Right 42">
            <a:extLst>
              <a:ext uri="{FF2B5EF4-FFF2-40B4-BE49-F238E27FC236}">
                <a16:creationId xmlns:a16="http://schemas.microsoft.com/office/drawing/2014/main" id="{A7A30188-376E-3A78-A47C-F624D73031D1}"/>
              </a:ext>
            </a:extLst>
          </p:cNvPr>
          <p:cNvSpPr/>
          <p:nvPr/>
        </p:nvSpPr>
        <p:spPr bwMode="auto">
          <a:xfrm rot="8998781" flipV="1">
            <a:off x="8394204" y="3029997"/>
            <a:ext cx="559398" cy="1056840"/>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4" name="Arrow: Curved Right 43">
            <a:extLst>
              <a:ext uri="{FF2B5EF4-FFF2-40B4-BE49-F238E27FC236}">
                <a16:creationId xmlns:a16="http://schemas.microsoft.com/office/drawing/2014/main" id="{B3199DA1-5582-C245-75AF-BD71AD59C14F}"/>
              </a:ext>
            </a:extLst>
          </p:cNvPr>
          <p:cNvSpPr/>
          <p:nvPr/>
        </p:nvSpPr>
        <p:spPr bwMode="auto">
          <a:xfrm rot="19085822" flipV="1">
            <a:off x="3937018" y="3581855"/>
            <a:ext cx="420040" cy="864463"/>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5" name="Arrow: Left 44">
            <a:extLst>
              <a:ext uri="{FF2B5EF4-FFF2-40B4-BE49-F238E27FC236}">
                <a16:creationId xmlns:a16="http://schemas.microsoft.com/office/drawing/2014/main" id="{19B9B24E-AFA9-BD06-4EE5-459E06C2ED8A}"/>
              </a:ext>
            </a:extLst>
          </p:cNvPr>
          <p:cNvSpPr/>
          <p:nvPr/>
        </p:nvSpPr>
        <p:spPr bwMode="auto">
          <a:xfrm>
            <a:off x="1578088" y="3127137"/>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6" name="Arrow: Left 45">
            <a:extLst>
              <a:ext uri="{FF2B5EF4-FFF2-40B4-BE49-F238E27FC236}">
                <a16:creationId xmlns:a16="http://schemas.microsoft.com/office/drawing/2014/main" id="{1F0FF9A5-BC02-172C-1448-A1C8AB07D1EC}"/>
              </a:ext>
            </a:extLst>
          </p:cNvPr>
          <p:cNvSpPr/>
          <p:nvPr/>
        </p:nvSpPr>
        <p:spPr bwMode="auto">
          <a:xfrm rot="16616645">
            <a:off x="987318" y="4523750"/>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7" name="Arrow: Left 46">
            <a:extLst>
              <a:ext uri="{FF2B5EF4-FFF2-40B4-BE49-F238E27FC236}">
                <a16:creationId xmlns:a16="http://schemas.microsoft.com/office/drawing/2014/main" id="{846C1557-CFC1-3399-6F9C-7574B93298CB}"/>
              </a:ext>
            </a:extLst>
          </p:cNvPr>
          <p:cNvSpPr/>
          <p:nvPr/>
        </p:nvSpPr>
        <p:spPr bwMode="auto">
          <a:xfrm rot="10800000">
            <a:off x="1376572" y="6290450"/>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8" name="Arrow: Left 47">
            <a:extLst>
              <a:ext uri="{FF2B5EF4-FFF2-40B4-BE49-F238E27FC236}">
                <a16:creationId xmlns:a16="http://schemas.microsoft.com/office/drawing/2014/main" id="{921A9C35-96D2-774C-2796-312804E594C7}"/>
              </a:ext>
            </a:extLst>
          </p:cNvPr>
          <p:cNvSpPr/>
          <p:nvPr/>
        </p:nvSpPr>
        <p:spPr bwMode="auto">
          <a:xfrm rot="10800000">
            <a:off x="3000146" y="5562592"/>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9" name="Arrow: Curved Right 48">
            <a:extLst>
              <a:ext uri="{FF2B5EF4-FFF2-40B4-BE49-F238E27FC236}">
                <a16:creationId xmlns:a16="http://schemas.microsoft.com/office/drawing/2014/main" id="{8631F5F4-3992-0E5B-708E-EE385F985CB1}"/>
              </a:ext>
            </a:extLst>
          </p:cNvPr>
          <p:cNvSpPr/>
          <p:nvPr/>
        </p:nvSpPr>
        <p:spPr bwMode="auto">
          <a:xfrm rot="13120944">
            <a:off x="5020229" y="6002989"/>
            <a:ext cx="322705" cy="858691"/>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0" name="Arrow: Left 49">
            <a:extLst>
              <a:ext uri="{FF2B5EF4-FFF2-40B4-BE49-F238E27FC236}">
                <a16:creationId xmlns:a16="http://schemas.microsoft.com/office/drawing/2014/main" id="{E9D85CDC-33B1-E731-DE7E-8F0662A9EDA2}"/>
              </a:ext>
            </a:extLst>
          </p:cNvPr>
          <p:cNvSpPr/>
          <p:nvPr/>
        </p:nvSpPr>
        <p:spPr bwMode="auto">
          <a:xfrm rot="13517768">
            <a:off x="5647736" y="5820115"/>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1" name="Arrow: Curved Right 50">
            <a:extLst>
              <a:ext uri="{FF2B5EF4-FFF2-40B4-BE49-F238E27FC236}">
                <a16:creationId xmlns:a16="http://schemas.microsoft.com/office/drawing/2014/main" id="{1F47A2BD-CDFF-5AD8-3165-788868859C10}"/>
              </a:ext>
            </a:extLst>
          </p:cNvPr>
          <p:cNvSpPr/>
          <p:nvPr/>
        </p:nvSpPr>
        <p:spPr bwMode="auto">
          <a:xfrm rot="8998781" flipV="1">
            <a:off x="8546066" y="5214721"/>
            <a:ext cx="559398" cy="1056840"/>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2" name="Arrow: Left 51">
            <a:extLst>
              <a:ext uri="{FF2B5EF4-FFF2-40B4-BE49-F238E27FC236}">
                <a16:creationId xmlns:a16="http://schemas.microsoft.com/office/drawing/2014/main" id="{050EA118-ABA7-F4C3-A8C7-FD6B8D5F211C}"/>
              </a:ext>
            </a:extLst>
          </p:cNvPr>
          <p:cNvSpPr/>
          <p:nvPr/>
        </p:nvSpPr>
        <p:spPr bwMode="auto">
          <a:xfrm rot="12493823">
            <a:off x="7252730" y="6061574"/>
            <a:ext cx="459334" cy="25870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5" name="TextBox 54">
            <a:extLst>
              <a:ext uri="{FF2B5EF4-FFF2-40B4-BE49-F238E27FC236}">
                <a16:creationId xmlns:a16="http://schemas.microsoft.com/office/drawing/2014/main" id="{87377E05-412F-81FD-42AE-FD98DAF17CA0}"/>
              </a:ext>
            </a:extLst>
          </p:cNvPr>
          <p:cNvSpPr txBox="1"/>
          <p:nvPr/>
        </p:nvSpPr>
        <p:spPr>
          <a:xfrm>
            <a:off x="5765414" y="4830208"/>
            <a:ext cx="3226186" cy="400110"/>
          </a:xfrm>
          <a:prstGeom prst="rect">
            <a:avLst/>
          </a:prstGeom>
          <a:noFill/>
        </p:spPr>
        <p:txBody>
          <a:bodyPr wrap="square">
            <a:spAutoFit/>
          </a:bodyPr>
          <a:lstStyle/>
          <a:p>
            <a:r>
              <a:rPr lang="en-US" sz="20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God Dwells with his people</a:t>
            </a:r>
            <a:endParaRPr lang="en-US" sz="2000" dirty="0"/>
          </a:p>
        </p:txBody>
      </p:sp>
    </p:spTree>
    <p:extLst>
      <p:ext uri="{BB962C8B-B14F-4D97-AF65-F5344CB8AC3E}">
        <p14:creationId xmlns:p14="http://schemas.microsoft.com/office/powerpoint/2010/main" val="2502975092"/>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40DAC2-8757-3FE2-2C3F-BD842FEE9F77}"/>
              </a:ext>
            </a:extLst>
          </p:cNvPr>
          <p:cNvSpPr txBox="1"/>
          <p:nvPr/>
        </p:nvSpPr>
        <p:spPr>
          <a:xfrm>
            <a:off x="228600" y="1084302"/>
            <a:ext cx="6096000" cy="584775"/>
          </a:xfrm>
          <a:prstGeom prst="rect">
            <a:avLst/>
          </a:prstGeom>
          <a:noFill/>
        </p:spPr>
        <p:txBody>
          <a:bodyPr wrap="square" rtlCol="0">
            <a:spAutoFit/>
          </a:bodyPr>
          <a:lstStyle/>
          <a:p>
            <a:pPr marL="342900" indent="-342900" algn="l">
              <a:buFont typeface="Arial" panose="020B0604020202020204" pitchFamily="34" charset="0"/>
              <a:buChar char="•"/>
            </a:pPr>
            <a:r>
              <a:rPr lang="en-US" sz="1600" b="1" dirty="0">
                <a:solidFill>
                  <a:schemeClr val="bg1">
                    <a:lumMod val="20000"/>
                    <a:lumOff val="80000"/>
                  </a:schemeClr>
                </a:solidFill>
                <a:latin typeface="Bookman Old Style" panose="02050604050505020204" pitchFamily="18" charset="0"/>
              </a:rPr>
              <a:t>The light wasn’t the sun – the greater light wasn’t created until verse 16.</a:t>
            </a:r>
          </a:p>
        </p:txBody>
      </p:sp>
      <p:sp>
        <p:nvSpPr>
          <p:cNvPr id="4" name="TextBox 3">
            <a:extLst>
              <a:ext uri="{FF2B5EF4-FFF2-40B4-BE49-F238E27FC236}">
                <a16:creationId xmlns:a16="http://schemas.microsoft.com/office/drawing/2014/main" id="{6DD992BC-1E5F-3228-95E9-22C7523B9550}"/>
              </a:ext>
            </a:extLst>
          </p:cNvPr>
          <p:cNvSpPr txBox="1"/>
          <p:nvPr/>
        </p:nvSpPr>
        <p:spPr>
          <a:xfrm>
            <a:off x="457200" y="3429000"/>
            <a:ext cx="8158688" cy="315023"/>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Scripture Verses</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3" name="Picture 4" descr="Gradient Page: Best Gradients, Photos &amp; Wallpapers">
            <a:extLst>
              <a:ext uri="{FF2B5EF4-FFF2-40B4-BE49-F238E27FC236}">
                <a16:creationId xmlns:a16="http://schemas.microsoft.com/office/drawing/2014/main" id="{FCA0747C-4364-92AB-D42C-2D898AD5F2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865571"/>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877A91E-5BB6-E6BC-DA78-AE51D624B3F0}"/>
              </a:ext>
            </a:extLst>
          </p:cNvPr>
          <p:cNvSpPr txBox="1"/>
          <p:nvPr/>
        </p:nvSpPr>
        <p:spPr>
          <a:xfrm>
            <a:off x="685800" y="228600"/>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How long were the days in Genesis 6?</a:t>
            </a:r>
          </a:p>
        </p:txBody>
      </p:sp>
    </p:spTree>
    <p:extLst>
      <p:ext uri="{BB962C8B-B14F-4D97-AF65-F5344CB8AC3E}">
        <p14:creationId xmlns:p14="http://schemas.microsoft.com/office/powerpoint/2010/main" val="434060294"/>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FE03C-CE04-788B-1C51-B3A8F0BAA37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C4BB25-FA91-4B10-D52C-169325C59D54}"/>
              </a:ext>
            </a:extLst>
          </p:cNvPr>
          <p:cNvSpPr txBox="1"/>
          <p:nvPr/>
        </p:nvSpPr>
        <p:spPr>
          <a:xfrm>
            <a:off x="4724400" y="822858"/>
            <a:ext cx="3581400" cy="1629549"/>
          </a:xfrm>
          <a:prstGeom prst="rect">
            <a:avLst/>
          </a:prstGeom>
          <a:noFill/>
        </p:spPr>
        <p:txBody>
          <a:bodyPr wrap="square" rtlCol="0">
            <a:spAutoFit/>
          </a:bodyPr>
          <a:lstStyle/>
          <a:p>
            <a:pPr marL="0" marR="0" algn="l">
              <a:lnSpc>
                <a:spcPct val="107000"/>
              </a:lnSpc>
              <a:spcBef>
                <a:spcPts val="400"/>
              </a:spcBef>
              <a:spcAft>
                <a:spcPts val="200"/>
              </a:spcAft>
            </a:pPr>
            <a:r>
              <a:rPr lang="en-US" sz="1800" b="1" i="1" kern="100" dirty="0">
                <a:solidFill>
                  <a:schemeClr val="accent1">
                    <a:lumMod val="75000"/>
                  </a:schemeClr>
                </a:solidFill>
                <a:effectLst/>
                <a:latin typeface="Cambria" panose="02040503050406030204" pitchFamily="18" charset="0"/>
                <a:ea typeface="Times New Roman" panose="02020603050405020304" pitchFamily="18" charset="0"/>
                <a:cs typeface="Times New Roman" panose="02020603050405020304" pitchFamily="18" charset="0"/>
              </a:rPr>
              <a:t>The Evening and the Morning were the “first” day</a:t>
            </a:r>
          </a:p>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The 6 days in genesis illustrated in Genesis are 24 hour periods, but they represent 1000 years.</a:t>
            </a:r>
          </a:p>
        </p:txBody>
      </p:sp>
      <p:sp>
        <p:nvSpPr>
          <p:cNvPr id="4" name="TextBox 3">
            <a:extLst>
              <a:ext uri="{FF2B5EF4-FFF2-40B4-BE49-F238E27FC236}">
                <a16:creationId xmlns:a16="http://schemas.microsoft.com/office/drawing/2014/main" id="{4B4C058F-5813-EF34-CCC4-F3675FFF193C}"/>
              </a:ext>
            </a:extLst>
          </p:cNvPr>
          <p:cNvSpPr txBox="1"/>
          <p:nvPr/>
        </p:nvSpPr>
        <p:spPr>
          <a:xfrm>
            <a:off x="320688" y="836545"/>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1:3-10</a:t>
            </a:r>
          </a:p>
        </p:txBody>
      </p:sp>
      <p:sp>
        <p:nvSpPr>
          <p:cNvPr id="5" name="TextBox 4">
            <a:extLst>
              <a:ext uri="{FF2B5EF4-FFF2-40B4-BE49-F238E27FC236}">
                <a16:creationId xmlns:a16="http://schemas.microsoft.com/office/drawing/2014/main" id="{27FF0F4D-4E23-FE36-2714-226B0F14E2B3}"/>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The Evening and the morning</a:t>
            </a:r>
          </a:p>
        </p:txBody>
      </p:sp>
      <p:sp>
        <p:nvSpPr>
          <p:cNvPr id="7" name="TextBox 6">
            <a:extLst>
              <a:ext uri="{FF2B5EF4-FFF2-40B4-BE49-F238E27FC236}">
                <a16:creationId xmlns:a16="http://schemas.microsoft.com/office/drawing/2014/main" id="{7FFF4DAF-9B89-2E17-9603-890D9DA461A0}"/>
              </a:ext>
            </a:extLst>
          </p:cNvPr>
          <p:cNvSpPr txBox="1"/>
          <p:nvPr/>
        </p:nvSpPr>
        <p:spPr>
          <a:xfrm>
            <a:off x="343211" y="1208153"/>
            <a:ext cx="4381189" cy="4926605"/>
          </a:xfrm>
          <a:prstGeom prst="rect">
            <a:avLst/>
          </a:prstGeom>
          <a:noFill/>
        </p:spPr>
        <p:txBody>
          <a:bodyPr wrap="square">
            <a:spAutoFit/>
          </a:bodyPr>
          <a:lstStyle/>
          <a:p>
            <a:pPr marL="0" marR="0" algn="l">
              <a:lnSpc>
                <a:spcPct val="107000"/>
              </a:lnSpc>
              <a:spcAft>
                <a:spcPts val="800"/>
              </a:spcAft>
            </a:pP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there be light: and there was light.</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4 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saw the light, that it was good: and God divided the light from the darkness.</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5 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called the light Day, and the darkness he called Night. And the evening and the morning were the first day.</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6 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there be a firmament in the midst of the waters, and let it divide the waters from the waters.</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7 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made the firmament, and divided the waters which were under the firmament from the waters which were above the firmament: and it was so.</a:t>
            </a:r>
          </a:p>
        </p:txBody>
      </p:sp>
      <p:sp>
        <p:nvSpPr>
          <p:cNvPr id="9" name="TextBox 8">
            <a:extLst>
              <a:ext uri="{FF2B5EF4-FFF2-40B4-BE49-F238E27FC236}">
                <a16:creationId xmlns:a16="http://schemas.microsoft.com/office/drawing/2014/main" id="{ECFA2798-399D-EB28-9F02-623B6A0334EC}"/>
              </a:ext>
            </a:extLst>
          </p:cNvPr>
          <p:cNvSpPr txBox="1"/>
          <p:nvPr/>
        </p:nvSpPr>
        <p:spPr>
          <a:xfrm>
            <a:off x="4876800" y="2692840"/>
            <a:ext cx="3810311" cy="3535968"/>
          </a:xfrm>
          <a:prstGeom prst="rect">
            <a:avLst/>
          </a:prstGeom>
          <a:noFill/>
        </p:spPr>
        <p:txBody>
          <a:bodyPr wrap="square">
            <a:spAutoFit/>
          </a:bodyPr>
          <a:lstStyle/>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8 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called the firmament Heaven. And the evening and the morning were the second day.</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waters under the heaven be gathered together unto one place, and let the dry land appear: and it was so.</a:t>
            </a:r>
          </a:p>
          <a:p>
            <a:pPr marL="0" marR="0" algn="l">
              <a:lnSpc>
                <a:spcPct val="107000"/>
              </a:lnSpc>
              <a:spcAft>
                <a:spcPts val="800"/>
              </a:spcAft>
            </a:pPr>
            <a:r>
              <a:rPr lang="en-US" sz="18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18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called the dry land Earth; and the gathering together of the waters called he Seas: and God saw that it was good.</a:t>
            </a:r>
          </a:p>
        </p:txBody>
      </p:sp>
    </p:spTree>
    <p:extLst>
      <p:ext uri="{BB962C8B-B14F-4D97-AF65-F5344CB8AC3E}">
        <p14:creationId xmlns:p14="http://schemas.microsoft.com/office/powerpoint/2010/main" val="961898996"/>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726B7-228E-C7DD-4AAD-B27819EF369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FEBF035-0822-F07D-4450-69CE8B48702C}"/>
              </a:ext>
            </a:extLst>
          </p:cNvPr>
          <p:cNvSpPr txBox="1"/>
          <p:nvPr/>
        </p:nvSpPr>
        <p:spPr>
          <a:xfrm>
            <a:off x="320688" y="836545"/>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1:11-17</a:t>
            </a:r>
          </a:p>
        </p:txBody>
      </p:sp>
      <p:sp>
        <p:nvSpPr>
          <p:cNvPr id="5" name="TextBox 4">
            <a:extLst>
              <a:ext uri="{FF2B5EF4-FFF2-40B4-BE49-F238E27FC236}">
                <a16:creationId xmlns:a16="http://schemas.microsoft.com/office/drawing/2014/main" id="{27143CA7-7F75-F016-4299-EF912299F39D}"/>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and let them before signs</a:t>
            </a:r>
          </a:p>
        </p:txBody>
      </p:sp>
      <p:sp>
        <p:nvSpPr>
          <p:cNvPr id="7" name="TextBox 6">
            <a:extLst>
              <a:ext uri="{FF2B5EF4-FFF2-40B4-BE49-F238E27FC236}">
                <a16:creationId xmlns:a16="http://schemas.microsoft.com/office/drawing/2014/main" id="{725ACA1B-CC7F-FC6B-3AD9-A522A2FD0495}"/>
              </a:ext>
            </a:extLst>
          </p:cNvPr>
          <p:cNvSpPr txBox="1"/>
          <p:nvPr/>
        </p:nvSpPr>
        <p:spPr>
          <a:xfrm>
            <a:off x="343211" y="1208153"/>
            <a:ext cx="4381189" cy="4962512"/>
          </a:xfrm>
          <a:prstGeom prst="rect">
            <a:avLst/>
          </a:prstGeom>
          <a:noFill/>
        </p:spPr>
        <p:txBody>
          <a:bodyPr wrap="square">
            <a:spAutoFit/>
          </a:bodyPr>
          <a:lstStyle/>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11 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earth bring forth grass, the herb yielding seed, and the fruit tree yielding fruit after his kind, whose seed is in itself, upon the earth: and it was so.</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12 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earth brought forth grass, and herb yielding seed after his kind, and the tree yielding fruit, whose seed was in itself, after his kind: and God saw that it was good.</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13 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evening and the morning were the third day.</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14 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there be lights in the firmament of the heaven to divide the day from the night; and let them be for signs, and for seasons, and for days, and years:</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15 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let them be for lights in the firmament of the heaven to give light upon the earth: and it was so.</a:t>
            </a:r>
          </a:p>
        </p:txBody>
      </p:sp>
      <p:sp>
        <p:nvSpPr>
          <p:cNvPr id="9" name="TextBox 8">
            <a:extLst>
              <a:ext uri="{FF2B5EF4-FFF2-40B4-BE49-F238E27FC236}">
                <a16:creationId xmlns:a16="http://schemas.microsoft.com/office/drawing/2014/main" id="{F293B6EA-BBB0-E68D-8EF7-80B9D6CFD380}"/>
              </a:ext>
            </a:extLst>
          </p:cNvPr>
          <p:cNvSpPr txBox="1"/>
          <p:nvPr/>
        </p:nvSpPr>
        <p:spPr>
          <a:xfrm>
            <a:off x="4876800" y="1203697"/>
            <a:ext cx="3810311" cy="3713132"/>
          </a:xfrm>
          <a:prstGeom prst="rect">
            <a:avLst/>
          </a:prstGeom>
          <a:noFill/>
        </p:spPr>
        <p:txBody>
          <a:bodyPr wrap="square">
            <a:spAutoFit/>
          </a:bodyPr>
          <a:lstStyle/>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16 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made two great lights; the greater light to rule the day, and the lesser light to rule the night: he made the stars also.</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17 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set them in the firmament of the heaven to give light upon the earth,</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18 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to rule over the day and over the night, and to divide the light from the darkness: and God saw that it was good.</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19 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evening and the morning were the fourth day.</a:t>
            </a:r>
          </a:p>
          <a:p>
            <a:pPr marL="0" marR="0" algn="l">
              <a:lnSpc>
                <a:spcPct val="107000"/>
              </a:lnSpc>
              <a:spcAft>
                <a:spcPts val="800"/>
              </a:spcAft>
            </a:pPr>
            <a:r>
              <a:rPr lang="en-US" sz="14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20 </a:t>
            </a:r>
            <a:r>
              <a:rPr lang="en-US" sz="14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waters bring forth abundantly the moving creature that hath life, and fowl that may fly above the earth in the open firmament of heaven.</a:t>
            </a:r>
          </a:p>
        </p:txBody>
      </p:sp>
    </p:spTree>
    <p:extLst>
      <p:ext uri="{BB962C8B-B14F-4D97-AF65-F5344CB8AC3E}">
        <p14:creationId xmlns:p14="http://schemas.microsoft.com/office/powerpoint/2010/main" val="2514598690"/>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78631-DF2B-52A5-544E-0941D70E98F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9683B5A5-452D-6369-08A0-783EBAE3A936}"/>
              </a:ext>
            </a:extLst>
          </p:cNvPr>
          <p:cNvSpPr txBox="1"/>
          <p:nvPr/>
        </p:nvSpPr>
        <p:spPr>
          <a:xfrm>
            <a:off x="320688" y="836545"/>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1:11-17</a:t>
            </a:r>
          </a:p>
        </p:txBody>
      </p:sp>
      <p:sp>
        <p:nvSpPr>
          <p:cNvPr id="5" name="TextBox 4">
            <a:extLst>
              <a:ext uri="{FF2B5EF4-FFF2-40B4-BE49-F238E27FC236}">
                <a16:creationId xmlns:a16="http://schemas.microsoft.com/office/drawing/2014/main" id="{B934A279-976C-3BCF-0355-2A4144821654}"/>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and let them before signs</a:t>
            </a:r>
          </a:p>
        </p:txBody>
      </p:sp>
      <p:sp>
        <p:nvSpPr>
          <p:cNvPr id="7" name="TextBox 6">
            <a:extLst>
              <a:ext uri="{FF2B5EF4-FFF2-40B4-BE49-F238E27FC236}">
                <a16:creationId xmlns:a16="http://schemas.microsoft.com/office/drawing/2014/main" id="{8155A827-7DAE-41CC-47D7-A1EA8CDCE9BB}"/>
              </a:ext>
            </a:extLst>
          </p:cNvPr>
          <p:cNvSpPr txBox="1"/>
          <p:nvPr/>
        </p:nvSpPr>
        <p:spPr>
          <a:xfrm>
            <a:off x="343211" y="1208153"/>
            <a:ext cx="4381189" cy="5225982"/>
          </a:xfrm>
          <a:prstGeom prst="rect">
            <a:avLst/>
          </a:prstGeom>
          <a:noFill/>
        </p:spPr>
        <p:txBody>
          <a:bodyPr wrap="square">
            <a:spAutoFit/>
          </a:bodyPr>
          <a:lstStyle/>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21 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created great whales, and every living creature that </a:t>
            </a:r>
            <a:r>
              <a:rPr lang="en-US" sz="16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moveth</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which the waters brought forth abundantly, after their kind, and every winged fowl after his kind: and God saw that it was good.</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22 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blessed them, saying, Be fruitful, and multiply, and fill the waters in the seas, and let fowl multiply in the earth.</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23 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the evening and the morning were the fifth day.</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24 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the earth bring forth the living creature after his kind, cattle, and creeping thing, and beast of the earth after his kind: and it was so.</a:t>
            </a:r>
          </a:p>
          <a:p>
            <a:pPr marL="0" marR="0" algn="l">
              <a:lnSpc>
                <a:spcPct val="107000"/>
              </a:lnSpc>
              <a:spcAft>
                <a:spcPts val="800"/>
              </a:spcAft>
            </a:pPr>
            <a:r>
              <a:rPr lang="en-US" sz="16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25 </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made the beast of the earth after his kind, and cattle after their kind, and every thing that </a:t>
            </a:r>
            <a:r>
              <a:rPr lang="en-US" sz="16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creepeth</a:t>
            </a:r>
            <a:r>
              <a:rPr lang="en-US" sz="16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 after his kind: and God saw that it was good.</a:t>
            </a:r>
          </a:p>
        </p:txBody>
      </p:sp>
      <p:sp>
        <p:nvSpPr>
          <p:cNvPr id="9" name="TextBox 8">
            <a:extLst>
              <a:ext uri="{FF2B5EF4-FFF2-40B4-BE49-F238E27FC236}">
                <a16:creationId xmlns:a16="http://schemas.microsoft.com/office/drawing/2014/main" id="{64E936F7-A9C0-A74F-3643-03F3FF92AD43}"/>
              </a:ext>
            </a:extLst>
          </p:cNvPr>
          <p:cNvSpPr txBox="1"/>
          <p:nvPr/>
        </p:nvSpPr>
        <p:spPr>
          <a:xfrm>
            <a:off x="4876800" y="1203697"/>
            <a:ext cx="3810311" cy="5136150"/>
          </a:xfrm>
          <a:prstGeom prst="rect">
            <a:avLst/>
          </a:prstGeom>
          <a:noFill/>
        </p:spPr>
        <p:txBody>
          <a:bodyPr wrap="square">
            <a:spAutoFit/>
          </a:bodyPr>
          <a:lstStyle/>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26 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Let us make man in our image, after our likeness: and let them have dominion over the fish of the sea, and over the fowl of the air, and over the cattle, and over all the earth, and over every creeping thing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creepeth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27 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So God created man in his own image, in the image of God created he him; male and female created he them.</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28 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blessed them, and God said unto them, Be fruitful, and multiply, and replenish the earth, and subdue it: and have dominion over the fish of the sea, and over the fowl of the air, and over every living thing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moveth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29 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said, Behold, I have given you every herb bearing seed, which is upon the face of all the earth, and every tree, in the which is the fruit of a tree yielding seed; to you it shall be for meat.</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30 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to every beast of the earth, and to every fowl of the air, and to every thing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creepeth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upon the earth, wherein there is life, I have given every green herb for meat: and it was so.</a:t>
            </a:r>
          </a:p>
          <a:p>
            <a:pPr marL="0" marR="0" algn="l">
              <a:lnSpc>
                <a:spcPct val="107000"/>
              </a:lnSpc>
              <a:spcAft>
                <a:spcPts val="800"/>
              </a:spcAft>
            </a:pPr>
            <a:r>
              <a:rPr lang="en-US" sz="12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31 </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And God saw every thing that he had made, and, behold, it was very good. And the evening and the morning were the sixth day.</a:t>
            </a:r>
          </a:p>
        </p:txBody>
      </p:sp>
    </p:spTree>
    <p:extLst>
      <p:ext uri="{BB962C8B-B14F-4D97-AF65-F5344CB8AC3E}">
        <p14:creationId xmlns:p14="http://schemas.microsoft.com/office/powerpoint/2010/main" val="2783855048"/>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0108D-2795-5CC5-C754-ADF49C4E08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FE7A2F6-C9CD-6252-CBB1-30571CCE7E39}"/>
              </a:ext>
            </a:extLst>
          </p:cNvPr>
          <p:cNvSpPr txBox="1"/>
          <p:nvPr/>
        </p:nvSpPr>
        <p:spPr>
          <a:xfrm>
            <a:off x="228600" y="1066800"/>
            <a:ext cx="6096000" cy="584775"/>
          </a:xfrm>
          <a:prstGeom prst="rect">
            <a:avLst/>
          </a:prstGeom>
          <a:noFill/>
        </p:spPr>
        <p:txBody>
          <a:bodyPr wrap="square" rtlCol="0">
            <a:spAutoFit/>
          </a:bodyPr>
          <a:lstStyle/>
          <a:p>
            <a:pPr marL="342900" indent="-342900" algn="l">
              <a:buFont typeface="Arial" panose="020B0604020202020204" pitchFamily="34" charset="0"/>
              <a:buChar char="•"/>
            </a:pPr>
            <a:r>
              <a:rPr lang="en-US" sz="1600" b="1" dirty="0">
                <a:solidFill>
                  <a:schemeClr val="bg1">
                    <a:lumMod val="20000"/>
                    <a:lumOff val="80000"/>
                  </a:schemeClr>
                </a:solidFill>
                <a:latin typeface="Bookman Old Style" panose="02050604050505020204" pitchFamily="18" charset="0"/>
              </a:rPr>
              <a:t>I am God – there is none like me</a:t>
            </a:r>
          </a:p>
          <a:p>
            <a:pPr marL="342900" indent="-342900" algn="l">
              <a:buFont typeface="Arial" panose="020B0604020202020204" pitchFamily="34" charset="0"/>
              <a:buChar char="•"/>
            </a:pPr>
            <a:r>
              <a:rPr lang="en-US" sz="1600" b="1" dirty="0">
                <a:solidFill>
                  <a:schemeClr val="bg1">
                    <a:lumMod val="20000"/>
                    <a:lumOff val="80000"/>
                  </a:schemeClr>
                </a:solidFill>
                <a:latin typeface="Bookman Old Style" panose="02050604050505020204" pitchFamily="18" charset="0"/>
              </a:rPr>
              <a:t>God declares the end from the beginning</a:t>
            </a:r>
          </a:p>
        </p:txBody>
      </p:sp>
      <p:sp>
        <p:nvSpPr>
          <p:cNvPr id="4" name="TextBox 3">
            <a:extLst>
              <a:ext uri="{FF2B5EF4-FFF2-40B4-BE49-F238E27FC236}">
                <a16:creationId xmlns:a16="http://schemas.microsoft.com/office/drawing/2014/main" id="{9831A527-4E5A-7041-93CA-19A2C3E14B7E}"/>
              </a:ext>
            </a:extLst>
          </p:cNvPr>
          <p:cNvSpPr txBox="1"/>
          <p:nvPr/>
        </p:nvSpPr>
        <p:spPr>
          <a:xfrm>
            <a:off x="353631" y="4038600"/>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Isaiah 46:9 – 10</a:t>
            </a:r>
          </a:p>
        </p:txBody>
      </p:sp>
      <p:pic>
        <p:nvPicPr>
          <p:cNvPr id="3" name="Picture 4" descr="Gradient Page: Best Gradients, Photos &amp; Wallpapers">
            <a:extLst>
              <a:ext uri="{FF2B5EF4-FFF2-40B4-BE49-F238E27FC236}">
                <a16:creationId xmlns:a16="http://schemas.microsoft.com/office/drawing/2014/main" id="{92F28BD4-4D67-96F2-470F-F1CFC883AC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865571"/>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792A3F0-E2E1-3E5B-85D9-9541631A4AEC}"/>
              </a:ext>
            </a:extLst>
          </p:cNvPr>
          <p:cNvSpPr txBox="1"/>
          <p:nvPr/>
        </p:nvSpPr>
        <p:spPr>
          <a:xfrm>
            <a:off x="693681" y="243871"/>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The Evening and the morning</a:t>
            </a:r>
          </a:p>
        </p:txBody>
      </p:sp>
      <p:sp>
        <p:nvSpPr>
          <p:cNvPr id="7" name="TextBox 6">
            <a:extLst>
              <a:ext uri="{FF2B5EF4-FFF2-40B4-BE49-F238E27FC236}">
                <a16:creationId xmlns:a16="http://schemas.microsoft.com/office/drawing/2014/main" id="{25E32214-4462-DE76-1696-8234857DACDF}"/>
              </a:ext>
            </a:extLst>
          </p:cNvPr>
          <p:cNvSpPr txBox="1"/>
          <p:nvPr/>
        </p:nvSpPr>
        <p:spPr>
          <a:xfrm>
            <a:off x="353631" y="4627303"/>
            <a:ext cx="8262257" cy="1817549"/>
          </a:xfrm>
          <a:prstGeom prst="rect">
            <a:avLst/>
          </a:prstGeom>
          <a:noFill/>
        </p:spPr>
        <p:txBody>
          <a:bodyPr wrap="square">
            <a:spAutoFit/>
          </a:bodyPr>
          <a:lstStyle/>
          <a:p>
            <a:pPr marL="0" marR="0" algn="l">
              <a:lnSpc>
                <a:spcPct val="107000"/>
              </a:lnSpc>
              <a:spcAft>
                <a:spcPts val="800"/>
              </a:spcAft>
            </a:pPr>
            <a:r>
              <a:rPr lang="en-US" sz="20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2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Remember the former things of old: for I am God, and there is none else; I am God, and there is none like me,</a:t>
            </a:r>
          </a:p>
          <a:p>
            <a:pPr marL="0" marR="0" algn="l">
              <a:lnSpc>
                <a:spcPct val="107000"/>
              </a:lnSpc>
              <a:spcAft>
                <a:spcPts val="800"/>
              </a:spcAft>
            </a:pPr>
            <a:r>
              <a:rPr lang="en-US" sz="20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2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Declaring the end from the beginning, and from ancient times the things that are not yet done, saying, My counsel shall stand, and I will do all my pleasure:</a:t>
            </a:r>
          </a:p>
        </p:txBody>
      </p:sp>
    </p:spTree>
    <p:extLst>
      <p:ext uri="{BB962C8B-B14F-4D97-AF65-F5344CB8AC3E}">
        <p14:creationId xmlns:p14="http://schemas.microsoft.com/office/powerpoint/2010/main" val="2843123379"/>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BAFCD-0104-2546-2BAF-DAA12EE973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149421-35EC-71D1-6702-F57D13F7AC9E}"/>
              </a:ext>
            </a:extLst>
          </p:cNvPr>
          <p:cNvSpPr txBox="1"/>
          <p:nvPr/>
        </p:nvSpPr>
        <p:spPr>
          <a:xfrm>
            <a:off x="228600" y="1066800"/>
            <a:ext cx="6096000" cy="584775"/>
          </a:xfrm>
          <a:prstGeom prst="rect">
            <a:avLst/>
          </a:prstGeom>
          <a:noFill/>
        </p:spPr>
        <p:txBody>
          <a:bodyPr wrap="square" rtlCol="0">
            <a:spAutoFit/>
          </a:bodyPr>
          <a:lstStyle/>
          <a:p>
            <a:pPr marL="342900" indent="-342900" algn="l">
              <a:buFont typeface="Arial" panose="020B0604020202020204" pitchFamily="34" charset="0"/>
              <a:buChar char="•"/>
            </a:pPr>
            <a:r>
              <a:rPr lang="en-US" sz="1600" b="1" dirty="0">
                <a:solidFill>
                  <a:schemeClr val="bg1">
                    <a:lumMod val="20000"/>
                    <a:lumOff val="80000"/>
                  </a:schemeClr>
                </a:solidFill>
                <a:latin typeface="Bookman Old Style" panose="02050604050505020204" pitchFamily="18" charset="0"/>
              </a:rPr>
              <a:t>I am God – there is none like me</a:t>
            </a:r>
          </a:p>
          <a:p>
            <a:pPr marL="342900" indent="-342900" algn="l">
              <a:buFont typeface="Arial" panose="020B0604020202020204" pitchFamily="34" charset="0"/>
              <a:buChar char="•"/>
            </a:pPr>
            <a:r>
              <a:rPr lang="en-US" sz="1600" b="1" dirty="0">
                <a:solidFill>
                  <a:schemeClr val="bg1">
                    <a:lumMod val="20000"/>
                    <a:lumOff val="80000"/>
                  </a:schemeClr>
                </a:solidFill>
                <a:latin typeface="Bookman Old Style" panose="02050604050505020204" pitchFamily="18" charset="0"/>
              </a:rPr>
              <a:t>God declares the end from the beginning</a:t>
            </a:r>
          </a:p>
        </p:txBody>
      </p:sp>
      <p:sp>
        <p:nvSpPr>
          <p:cNvPr id="4" name="TextBox 3">
            <a:extLst>
              <a:ext uri="{FF2B5EF4-FFF2-40B4-BE49-F238E27FC236}">
                <a16:creationId xmlns:a16="http://schemas.microsoft.com/office/drawing/2014/main" id="{584C8DA7-DC39-C9FB-37F2-793C0C16264B}"/>
              </a:ext>
            </a:extLst>
          </p:cNvPr>
          <p:cNvSpPr txBox="1"/>
          <p:nvPr/>
        </p:nvSpPr>
        <p:spPr>
          <a:xfrm>
            <a:off x="353631" y="4038600"/>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Isaiah 46:9 – 10</a:t>
            </a:r>
          </a:p>
        </p:txBody>
      </p:sp>
      <p:pic>
        <p:nvPicPr>
          <p:cNvPr id="3" name="Picture 4" descr="Gradient Page: Best Gradients, Photos &amp; Wallpapers">
            <a:extLst>
              <a:ext uri="{FF2B5EF4-FFF2-40B4-BE49-F238E27FC236}">
                <a16:creationId xmlns:a16="http://schemas.microsoft.com/office/drawing/2014/main" id="{7CD77EEB-B138-5592-82E7-451D4C7BD70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865571"/>
            <a:ext cx="16256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8014C49-E660-CC17-18AC-1433AE912514}"/>
              </a:ext>
            </a:extLst>
          </p:cNvPr>
          <p:cNvSpPr txBox="1"/>
          <p:nvPr/>
        </p:nvSpPr>
        <p:spPr>
          <a:xfrm>
            <a:off x="685800" y="228600"/>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There is none like me</a:t>
            </a:r>
          </a:p>
        </p:txBody>
      </p:sp>
      <p:sp>
        <p:nvSpPr>
          <p:cNvPr id="7" name="TextBox 6">
            <a:extLst>
              <a:ext uri="{FF2B5EF4-FFF2-40B4-BE49-F238E27FC236}">
                <a16:creationId xmlns:a16="http://schemas.microsoft.com/office/drawing/2014/main" id="{2200D658-C3A6-D0C0-A529-3D95D2A13F83}"/>
              </a:ext>
            </a:extLst>
          </p:cNvPr>
          <p:cNvSpPr txBox="1"/>
          <p:nvPr/>
        </p:nvSpPr>
        <p:spPr>
          <a:xfrm>
            <a:off x="353631" y="4627303"/>
            <a:ext cx="8262257" cy="1817549"/>
          </a:xfrm>
          <a:prstGeom prst="rect">
            <a:avLst/>
          </a:prstGeom>
          <a:noFill/>
        </p:spPr>
        <p:txBody>
          <a:bodyPr wrap="square">
            <a:spAutoFit/>
          </a:bodyPr>
          <a:lstStyle/>
          <a:p>
            <a:pPr marL="0" marR="0" algn="l">
              <a:lnSpc>
                <a:spcPct val="107000"/>
              </a:lnSpc>
              <a:spcAft>
                <a:spcPts val="800"/>
              </a:spcAft>
            </a:pPr>
            <a:r>
              <a:rPr lang="en-US" sz="20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9 </a:t>
            </a:r>
            <a:r>
              <a:rPr lang="en-US" sz="2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Remember the former things of old: for I am God, and there is none else; I am God, and there is none like me,</a:t>
            </a:r>
          </a:p>
          <a:p>
            <a:pPr marL="0" marR="0" algn="l">
              <a:lnSpc>
                <a:spcPct val="107000"/>
              </a:lnSpc>
              <a:spcAft>
                <a:spcPts val="800"/>
              </a:spcAft>
            </a:pPr>
            <a:r>
              <a:rPr lang="en-US" sz="2000" b="1" kern="100" baseline="300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10 </a:t>
            </a:r>
            <a:r>
              <a:rPr lang="en-US" sz="2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Declaring the end from the beginning, and from ancient times the things that are not yet done, saying, My counsel shall stand, and I will do all my pleasure:</a:t>
            </a:r>
          </a:p>
        </p:txBody>
      </p:sp>
    </p:spTree>
    <p:extLst>
      <p:ext uri="{BB962C8B-B14F-4D97-AF65-F5344CB8AC3E}">
        <p14:creationId xmlns:p14="http://schemas.microsoft.com/office/powerpoint/2010/main" val="2921405007"/>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1811</TotalTime>
  <Words>4670</Words>
  <Application>Microsoft Office PowerPoint</Application>
  <PresentationFormat>On-screen Show (4:3)</PresentationFormat>
  <Paragraphs>245</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Algerian</vt:lpstr>
      <vt:lpstr>Times New Roman</vt:lpstr>
      <vt:lpstr>Cambria</vt:lpstr>
      <vt:lpstr>Cooper Black</vt:lpstr>
      <vt:lpstr>ArgosContour</vt:lpstr>
      <vt:lpstr>Trebuchet MS</vt:lpstr>
      <vt:lpstr>Bookman Old Style</vt:lpstr>
      <vt:lpstr>Arial</vt:lpstr>
      <vt:lpstr>Calibri</vt:lpstr>
      <vt:lpstr>Tahoma</vt:lpstr>
      <vt:lpstr>Aptos</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801</cp:revision>
  <cp:lastPrinted>2016-03-16T15:34:38Z</cp:lastPrinted>
  <dcterms:created xsi:type="dcterms:W3CDTF">2013-07-15T18:37:31Z</dcterms:created>
  <dcterms:modified xsi:type="dcterms:W3CDTF">2024-12-21T22:52:16Z</dcterms:modified>
</cp:coreProperties>
</file>