
<file path=[Content_Types].xml><?xml version="1.0" encoding="utf-8"?>
<Types xmlns="http://schemas.openxmlformats.org/package/2006/content-types">
  <Default Extension="fntdata" ContentType="application/x-fontdata"/>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22"/>
  </p:notesMasterIdLst>
  <p:sldIdLst>
    <p:sldId id="258" r:id="rId2"/>
    <p:sldId id="256" r:id="rId3"/>
    <p:sldId id="337" r:id="rId4"/>
    <p:sldId id="303" r:id="rId5"/>
    <p:sldId id="316" r:id="rId6"/>
    <p:sldId id="317" r:id="rId7"/>
    <p:sldId id="318" r:id="rId8"/>
    <p:sldId id="319" r:id="rId9"/>
    <p:sldId id="322" r:id="rId10"/>
    <p:sldId id="320" r:id="rId11"/>
    <p:sldId id="321" r:id="rId12"/>
    <p:sldId id="323" r:id="rId13"/>
    <p:sldId id="324" r:id="rId14"/>
    <p:sldId id="325" r:id="rId15"/>
    <p:sldId id="326" r:id="rId16"/>
    <p:sldId id="329" r:id="rId17"/>
    <p:sldId id="331" r:id="rId18"/>
    <p:sldId id="328" r:id="rId19"/>
    <p:sldId id="330" r:id="rId20"/>
    <p:sldId id="338" r:id="rId21"/>
  </p:sldIdLst>
  <p:sldSz cx="9144000" cy="6858000" type="screen4x3"/>
  <p:notesSz cx="7010400" cy="9296400"/>
  <p:embeddedFontLst>
    <p:embeddedFont>
      <p:font typeface="Algerian" panose="04020705040A02060702" pitchFamily="82" charset="0"/>
      <p:regular r:id="rId23"/>
    </p:embeddedFont>
    <p:embeddedFont>
      <p:font typeface="ArgosContour" panose="020B0604020202020204" charset="0"/>
      <p:regular r:id="rId24"/>
    </p:embeddedFont>
    <p:embeddedFont>
      <p:font typeface="Bookman Old Style" panose="02050604050505020204" pitchFamily="18" charset="0"/>
      <p:regular r:id="rId25"/>
      <p:bold r:id="rId26"/>
      <p:italic r:id="rId27"/>
      <p:boldItalic r:id="rId28"/>
    </p:embeddedFont>
    <p:embeddedFont>
      <p:font typeface="Cooper Black" panose="0208090404030B020404" pitchFamily="18" charset="0"/>
      <p:regular r:id="rId29"/>
    </p:embeddedFont>
    <p:embeddedFont>
      <p:font typeface="Tahoma" panose="020B0604030504040204" pitchFamily="34" charset="0"/>
      <p:regular r:id="rId30"/>
      <p:bold r:id="rId31"/>
    </p:embeddedFont>
    <p:embeddedFont>
      <p:font typeface="Trebuchet MS" panose="020B0603020202020204" pitchFamily="34" charset="0"/>
      <p:regular r:id="rId32"/>
      <p:bold r:id="rId33"/>
      <p:italic r:id="rId34"/>
      <p:boldItalic r:id="rId35"/>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2" d="100"/>
          <a:sy n="252" d="100"/>
        </p:scale>
        <p:origin x="369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11/30/2024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microsoft.com/office/2017/06/relationships/model3d" Target="../media/model3d1.glb"/><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v8a_cs25O48?feature=oembed"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667228" y="1100237"/>
            <a:ext cx="3537855" cy="286232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Applied Faith</a:t>
            </a:r>
          </a:p>
          <a:p>
            <a:pPr algn="ctr"/>
            <a:r>
              <a:rPr lang="en-US" sz="60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09600" y="6046254"/>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6" name="TextBox 5">
            <a:extLst>
              <a:ext uri="{FF2B5EF4-FFF2-40B4-BE49-F238E27FC236}">
                <a16:creationId xmlns:a16="http://schemas.microsoft.com/office/drawing/2014/main" id="{7E94F419-0C0B-45EA-A231-9FF958642A43}"/>
              </a:ext>
            </a:extLst>
          </p:cNvPr>
          <p:cNvSpPr txBox="1"/>
          <p:nvPr/>
        </p:nvSpPr>
        <p:spPr>
          <a:xfrm>
            <a:off x="762000" y="372474"/>
            <a:ext cx="7772400" cy="461665"/>
          </a:xfrm>
          <a:prstGeom prst="rect">
            <a:avLst/>
          </a:prstGeom>
          <a:noFill/>
        </p:spPr>
        <p:txBody>
          <a:bodyPr wrap="square" rtlCol="0">
            <a:spAutoFit/>
          </a:bodyPr>
          <a:lstStyle/>
          <a:p>
            <a:pPr algn="ctr"/>
            <a:r>
              <a:rPr lang="en-US" sz="2400" dirty="0">
                <a:latin typeface="Algerian" panose="04020705040A02060702" pitchFamily="82" charset="0"/>
              </a:rPr>
              <a:t>What kind of Fruit is your tongue producing?</a:t>
            </a:r>
          </a:p>
        </p:txBody>
      </p:sp>
      <p:sp>
        <p:nvSpPr>
          <p:cNvPr id="7" name="TextBox 6">
            <a:extLst>
              <a:ext uri="{FF2B5EF4-FFF2-40B4-BE49-F238E27FC236}">
                <a16:creationId xmlns:a16="http://schemas.microsoft.com/office/drawing/2014/main" id="{CA75C452-5393-348B-9356-EDA8FEA1C2C8}"/>
              </a:ext>
            </a:extLst>
          </p:cNvPr>
          <p:cNvSpPr txBox="1"/>
          <p:nvPr/>
        </p:nvSpPr>
        <p:spPr>
          <a:xfrm>
            <a:off x="4920344" y="4572000"/>
            <a:ext cx="3733800" cy="830997"/>
          </a:xfrm>
          <a:prstGeom prst="rect">
            <a:avLst/>
          </a:prstGeom>
          <a:noFill/>
        </p:spPr>
        <p:txBody>
          <a:bodyPr wrap="square" rtlCol="0">
            <a:spAutoFit/>
          </a:bodyPr>
          <a:lstStyle/>
          <a:p>
            <a:pPr algn="ctr"/>
            <a:r>
              <a:rPr lang="en-US" sz="2400" dirty="0">
                <a:latin typeface="Algerian" panose="04020705040A02060702" pitchFamily="82" charset="0"/>
              </a:rPr>
              <a:t>A Refuge City Church</a:t>
            </a:r>
          </a:p>
          <a:p>
            <a:pPr algn="ctr"/>
            <a:r>
              <a:rPr lang="en-US" sz="2400" dirty="0">
                <a:latin typeface="Algerian" panose="04020705040A02060702" pitchFamily="82" charset="0"/>
              </a:rPr>
              <a:t>Bible - Study</a:t>
            </a:r>
          </a:p>
        </p:txBody>
      </p:sp>
      <p:pic>
        <p:nvPicPr>
          <p:cNvPr id="1026" name="Picture 2" descr="Fruits">
            <a:extLst>
              <a:ext uri="{FF2B5EF4-FFF2-40B4-BE49-F238E27FC236}">
                <a16:creationId xmlns:a16="http://schemas.microsoft.com/office/drawing/2014/main" id="{CFDFD31E-49DF-DDEA-32B8-175C1F9F3C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062605"/>
            <a:ext cx="3208539" cy="137579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otten Fruit - 3D model by Gargore (@gargore) [6ec8748]">
            <a:extLst>
              <a:ext uri="{FF2B5EF4-FFF2-40B4-BE49-F238E27FC236}">
                <a16:creationId xmlns:a16="http://schemas.microsoft.com/office/drawing/2014/main" id="{84B545EF-7607-9FFE-62CB-8971EB56AA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2578176"/>
            <a:ext cx="3233057" cy="138438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B4A5A429-6B31-46F8-0554-2EDBA82C73EC}"/>
              </a:ext>
            </a:extLst>
          </p:cNvPr>
          <p:cNvSpPr txBox="1"/>
          <p:nvPr/>
        </p:nvSpPr>
        <p:spPr>
          <a:xfrm>
            <a:off x="918911" y="3962559"/>
            <a:ext cx="4110289" cy="1370247"/>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Proverbs 18:21</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b="1" kern="100" baseline="300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21 </a:t>
            </a: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Death and life are in the power of the tongue: and they that love it shall eat the fruit thereof.</a:t>
            </a:r>
          </a:p>
        </p:txBody>
      </p:sp>
      <p:sp>
        <p:nvSpPr>
          <p:cNvPr id="10" name="TextBox 9">
            <a:extLst>
              <a:ext uri="{FF2B5EF4-FFF2-40B4-BE49-F238E27FC236}">
                <a16:creationId xmlns:a16="http://schemas.microsoft.com/office/drawing/2014/main" id="{C832C076-933C-0076-AFA0-855521E8B1E5}"/>
              </a:ext>
            </a:extLst>
          </p:cNvPr>
          <p:cNvSpPr txBox="1"/>
          <p:nvPr/>
        </p:nvSpPr>
        <p:spPr>
          <a:xfrm>
            <a:off x="2362200" y="731360"/>
            <a:ext cx="4572000" cy="283154"/>
          </a:xfrm>
          <a:prstGeom prst="rect">
            <a:avLst/>
          </a:prstGeom>
          <a:noFill/>
        </p:spPr>
        <p:txBody>
          <a:bodyPr wrap="square">
            <a:spAutoFit/>
          </a:bodyPr>
          <a:lstStyle/>
          <a:p>
            <a:pPr marL="0" marR="0">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Are you releasing words or faith or words of fear?</a:t>
            </a:r>
          </a:p>
        </p:txBody>
      </p:sp>
      <p:sp>
        <p:nvSpPr>
          <p:cNvPr id="12" name="TextBox 11">
            <a:extLst>
              <a:ext uri="{FF2B5EF4-FFF2-40B4-BE49-F238E27FC236}">
                <a16:creationId xmlns:a16="http://schemas.microsoft.com/office/drawing/2014/main" id="{9C93F5AE-CF67-3D94-0A98-962054F7D825}"/>
              </a:ext>
            </a:extLst>
          </p:cNvPr>
          <p:cNvSpPr txBox="1"/>
          <p:nvPr/>
        </p:nvSpPr>
        <p:spPr>
          <a:xfrm>
            <a:off x="1524000" y="5332806"/>
            <a:ext cx="4572000" cy="635943"/>
          </a:xfrm>
          <a:prstGeom prst="rect">
            <a:avLst/>
          </a:prstGeom>
          <a:noFill/>
        </p:spPr>
        <p:txBody>
          <a:bodyPr wrap="square">
            <a:spAutoFit/>
          </a:bodyPr>
          <a:lstStyle/>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Confess means to come into</a:t>
            </a:r>
          </a:p>
          <a:p>
            <a:pPr marL="0" marR="0">
              <a:lnSpc>
                <a:spcPct val="107000"/>
              </a:lnSpc>
              <a:spcBef>
                <a:spcPts val="200"/>
              </a:spcBef>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agreement with</a:t>
            </a: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715B83A0-E873-0DCF-C5E7-8C92A920E61F}"/>
              </a:ext>
            </a:extLst>
          </p:cNvPr>
          <p:cNvSpPr txBox="1"/>
          <p:nvPr/>
        </p:nvSpPr>
        <p:spPr>
          <a:xfrm>
            <a:off x="381000" y="2438400"/>
            <a:ext cx="8158688" cy="1318951"/>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Establish yourself in Faith</a:t>
            </a:r>
          </a:p>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Confession: I stagger not at the promise of God, through unbelief, but I am strong in faith, and I give glory to God, because I believe that what he has promised me in his word, he is also able to perform.</a:t>
            </a:r>
          </a:p>
        </p:txBody>
      </p:sp>
      <p:sp>
        <p:nvSpPr>
          <p:cNvPr id="2" name="TextBox 1">
            <a:extLst>
              <a:ext uri="{FF2B5EF4-FFF2-40B4-BE49-F238E27FC236}">
                <a16:creationId xmlns:a16="http://schemas.microsoft.com/office/drawing/2014/main" id="{1B2EA58B-CC35-A560-6527-6570799904D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Faith</a:t>
            </a:r>
            <a:endParaRPr lang="en-US" sz="2000" b="1" dirty="0">
              <a:solidFill>
                <a:srgbClr val="FFFF0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5FAF405C-A9A5-6568-7635-28A1FC28BFE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735830"/>
            <a:ext cx="3015217" cy="1702569"/>
          </a:xfrm>
          <a:prstGeom prst="rect">
            <a:avLst/>
          </a:prstGeom>
          <a:noFill/>
          <a:ln>
            <a:noFill/>
          </a:ln>
        </p:spPr>
      </p:pic>
      <p:sp>
        <p:nvSpPr>
          <p:cNvPr id="4" name="TextBox 3">
            <a:extLst>
              <a:ext uri="{FF2B5EF4-FFF2-40B4-BE49-F238E27FC236}">
                <a16:creationId xmlns:a16="http://schemas.microsoft.com/office/drawing/2014/main" id="{269EB928-CAED-E37E-0246-F3DB7AB15893}"/>
              </a:ext>
            </a:extLst>
          </p:cNvPr>
          <p:cNvSpPr txBox="1"/>
          <p:nvPr/>
        </p:nvSpPr>
        <p:spPr>
          <a:xfrm>
            <a:off x="381000" y="4367629"/>
            <a:ext cx="8158688" cy="1073884"/>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4:20</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20 He staggered not at the promise of God through unbelief; but was strong in faith, giving glory to God;</a:t>
            </a:r>
          </a:p>
        </p:txBody>
      </p:sp>
    </p:spTree>
    <p:extLst>
      <p:ext uri="{BB962C8B-B14F-4D97-AF65-F5344CB8AC3E}">
        <p14:creationId xmlns:p14="http://schemas.microsoft.com/office/powerpoint/2010/main" val="2227096827"/>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1ADB54-9504-8243-A898-3B7D2FAD7074}"/>
              </a:ext>
            </a:extLst>
          </p:cNvPr>
          <p:cNvSpPr txBox="1"/>
          <p:nvPr/>
        </p:nvSpPr>
        <p:spPr>
          <a:xfrm>
            <a:off x="457200" y="4953000"/>
            <a:ext cx="8158688" cy="1293303"/>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Isaiah 54:17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 weapon that is formed against me will prosper; and every tongue that shall rise against me in judgment thou shalt condemn. This is the heritage of the servants of the Lord, and their righteousness is of me, saith the Lord.</a:t>
            </a:r>
          </a:p>
        </p:txBody>
      </p:sp>
      <p:sp>
        <p:nvSpPr>
          <p:cNvPr id="2" name="TextBox 1">
            <a:extLst>
              <a:ext uri="{FF2B5EF4-FFF2-40B4-BE49-F238E27FC236}">
                <a16:creationId xmlns:a16="http://schemas.microsoft.com/office/drawing/2014/main" id="{6BB5F49F-2813-B43C-F726-E6DC28172AC2}"/>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1A</a:t>
            </a:r>
            <a:endParaRPr lang="en-US" sz="2000" b="1" dirty="0">
              <a:solidFill>
                <a:srgbClr val="FFFF00"/>
              </a:solidFill>
              <a:latin typeface="Bookman Old Style" panose="02050604050505020204" pitchFamily="18" charset="0"/>
            </a:endParaRPr>
          </a:p>
        </p:txBody>
      </p:sp>
      <p:pic>
        <p:nvPicPr>
          <p:cNvPr id="3" name="Picture 2" descr="Forged In Fire: Bladesgiving | The ...">
            <a:extLst>
              <a:ext uri="{FF2B5EF4-FFF2-40B4-BE49-F238E27FC236}">
                <a16:creationId xmlns:a16="http://schemas.microsoft.com/office/drawing/2014/main" id="{E00BC479-CEC7-45D7-49D7-14250C11F8F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914400"/>
            <a:ext cx="5486400" cy="3074454"/>
          </a:xfrm>
          <a:prstGeom prst="rect">
            <a:avLst/>
          </a:prstGeom>
          <a:noFill/>
          <a:ln>
            <a:noFill/>
          </a:ln>
        </p:spPr>
      </p:pic>
    </p:spTree>
    <p:extLst>
      <p:ext uri="{BB962C8B-B14F-4D97-AF65-F5344CB8AC3E}">
        <p14:creationId xmlns:p14="http://schemas.microsoft.com/office/powerpoint/2010/main" val="1176521899"/>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ADD7D9C-E47F-760B-77A2-0B01468E2900}"/>
              </a:ext>
            </a:extLst>
          </p:cNvPr>
          <p:cNvSpPr txBox="1"/>
          <p:nvPr/>
        </p:nvSpPr>
        <p:spPr>
          <a:xfrm>
            <a:off x="609600" y="3733800"/>
            <a:ext cx="8158688" cy="2834879"/>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Psalm 91:1-4 - Personalized</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dwell in the secret place of the most High and I abide under the shadow of the Almighty.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say of the Lord, He is my refuge and my fortress: my God; in him do I trust.</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Surely he shall delivers me from the snare of the fowler, and from the noisome pestilence.</a:t>
            </a:r>
          </a:p>
          <a:p>
            <a:pPr algn="l"/>
            <a:r>
              <a:rPr lang="en-US" sz="1800" b="1"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8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covers me with his feathers, and under his wings do I trust: his truth is my shield and buckler.</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030729B-45C3-0DFC-BE49-E3D719809AD5}"/>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1B</a:t>
            </a:r>
            <a:endParaRPr lang="en-US" sz="2000" b="1" dirty="0">
              <a:solidFill>
                <a:srgbClr val="FFFF00"/>
              </a:solidFill>
              <a:latin typeface="Bookman Old Style" panose="02050604050505020204" pitchFamily="18" charset="0"/>
            </a:endParaRPr>
          </a:p>
        </p:txBody>
      </p:sp>
      <p:pic>
        <p:nvPicPr>
          <p:cNvPr id="3" name="Picture 2">
            <a:extLst>
              <a:ext uri="{FF2B5EF4-FFF2-40B4-BE49-F238E27FC236}">
                <a16:creationId xmlns:a16="http://schemas.microsoft.com/office/drawing/2014/main" id="{AC2C34CD-D53B-8C56-635E-2F6BBA670B8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41158" y="762000"/>
            <a:ext cx="7136041" cy="2865380"/>
          </a:xfrm>
          <a:prstGeom prst="rect">
            <a:avLst/>
          </a:prstGeom>
          <a:noFill/>
          <a:ln>
            <a:noFill/>
          </a:ln>
        </p:spPr>
      </p:pic>
    </p:spTree>
    <p:extLst>
      <p:ext uri="{BB962C8B-B14F-4D97-AF65-F5344CB8AC3E}">
        <p14:creationId xmlns:p14="http://schemas.microsoft.com/office/powerpoint/2010/main" val="1341863452"/>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63121EE-96CF-E36E-5D0B-C54C64A15FCF}"/>
              </a:ext>
            </a:extLst>
          </p:cNvPr>
          <p:cNvSpPr txBox="1"/>
          <p:nvPr/>
        </p:nvSpPr>
        <p:spPr>
          <a:xfrm>
            <a:off x="457200" y="3214194"/>
            <a:ext cx="8158688" cy="2567113"/>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91:5-8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am not be afraid for the terror by night; nor for the arrow that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flieth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by day;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Nor for the pestilence that walketh in darkness; nor for the destruction that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wasteth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at noonday.</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 thousand shall fall at my side, and ten thousand at my right hand; but it shall not come near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Only with my eyes shalt thou behold and see the reward of the wicked.</a:t>
            </a:r>
          </a:p>
        </p:txBody>
      </p:sp>
      <p:sp>
        <p:nvSpPr>
          <p:cNvPr id="2" name="TextBox 1">
            <a:extLst>
              <a:ext uri="{FF2B5EF4-FFF2-40B4-BE49-F238E27FC236}">
                <a16:creationId xmlns:a16="http://schemas.microsoft.com/office/drawing/2014/main" id="{B38B47C2-4AA5-F525-5C3E-08B4F34D76CD}"/>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1C</a:t>
            </a:r>
            <a:endParaRPr lang="en-US" sz="2000" b="1" dirty="0">
              <a:solidFill>
                <a:srgbClr val="FFFF00"/>
              </a:solidFill>
              <a:latin typeface="Bookman Old Style" panose="02050604050505020204" pitchFamily="18" charset="0"/>
            </a:endParaRPr>
          </a:p>
        </p:txBody>
      </p:sp>
      <p:pic>
        <p:nvPicPr>
          <p:cNvPr id="7170" name="Picture 2">
            <a:extLst>
              <a:ext uri="{FF2B5EF4-FFF2-40B4-BE49-F238E27FC236}">
                <a16:creationId xmlns:a16="http://schemas.microsoft.com/office/drawing/2014/main" id="{C312FDD3-55E2-0887-C2D5-772657DF8B2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754751"/>
            <a:ext cx="2286000" cy="159583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Faith to Be Fearless (Psalm 91:5-6)">
            <a:extLst>
              <a:ext uri="{FF2B5EF4-FFF2-40B4-BE49-F238E27FC236}">
                <a16:creationId xmlns:a16="http://schemas.microsoft.com/office/drawing/2014/main" id="{9821E45D-9E90-FA4C-384B-A9F6CA5CF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697" y="754751"/>
            <a:ext cx="2412496" cy="1605499"/>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in page">
            <a:extLst>
              <a:ext uri="{FF2B5EF4-FFF2-40B4-BE49-F238E27FC236}">
                <a16:creationId xmlns:a16="http://schemas.microsoft.com/office/drawing/2014/main" id="{FCF66233-14F7-B884-01E9-721F3D6F31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38800" y="754751"/>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1687718"/>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9EFA783-95CB-97BD-F39D-AB6D6253DA35}"/>
              </a:ext>
            </a:extLst>
          </p:cNvPr>
          <p:cNvSpPr txBox="1"/>
          <p:nvPr/>
        </p:nvSpPr>
        <p:spPr>
          <a:xfrm>
            <a:off x="228600" y="3194050"/>
            <a:ext cx="8158688" cy="2966068"/>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91:9-13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 have made the Lord, which is my refuge, even the most High, my habitation;</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 shall no evil befall me, neither shall any plague come nigh my dwelling.</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he shall give his angels charge over me, to keep me in all thy ways.</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They shall bear me up in their hands, lest I dash thy foot against a stone.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tread upon the lion and adder: the young lion and the dragon I trample under feet.</a:t>
            </a:r>
          </a:p>
        </p:txBody>
      </p:sp>
      <p:sp>
        <p:nvSpPr>
          <p:cNvPr id="2" name="TextBox 1">
            <a:extLst>
              <a:ext uri="{FF2B5EF4-FFF2-40B4-BE49-F238E27FC236}">
                <a16:creationId xmlns:a16="http://schemas.microsoft.com/office/drawing/2014/main" id="{5BB02A82-6E00-9854-9794-99D7112DA9F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1D</a:t>
            </a:r>
            <a:endParaRPr lang="en-US" sz="2000" b="1" dirty="0">
              <a:solidFill>
                <a:srgbClr val="FFFF00"/>
              </a:solidFill>
              <a:latin typeface="Bookman Old Style" panose="02050604050505020204" pitchFamily="18" charset="0"/>
            </a:endParaRPr>
          </a:p>
        </p:txBody>
      </p:sp>
      <p:pic>
        <p:nvPicPr>
          <p:cNvPr id="13326" name="Picture 14" descr="Army of Angel of God in Heaven by Aisteria on DeviantArt">
            <a:extLst>
              <a:ext uri="{FF2B5EF4-FFF2-40B4-BE49-F238E27FC236}">
                <a16:creationId xmlns:a16="http://schemas.microsoft.com/office/drawing/2014/main" id="{4CC0DA07-3715-9C64-CCD6-2ADDD65CA1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194" y="659782"/>
            <a:ext cx="2095500" cy="230155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BFA4ECDD-75D6-DECD-EAC9-4C96B0556E61}"/>
              </a:ext>
            </a:extLst>
          </p:cNvPr>
          <p:cNvPicPr>
            <a:picLocks noChangeAspect="1"/>
          </p:cNvPicPr>
          <p:nvPr/>
        </p:nvPicPr>
        <p:blipFill>
          <a:blip r:embed="rId3"/>
          <a:stretch>
            <a:fillRect/>
          </a:stretch>
        </p:blipFill>
        <p:spPr>
          <a:xfrm>
            <a:off x="5486400" y="691532"/>
            <a:ext cx="2590800" cy="2262174"/>
          </a:xfrm>
          <a:prstGeom prst="rect">
            <a:avLst/>
          </a:prstGeom>
        </p:spPr>
      </p:pic>
      <p:pic>
        <p:nvPicPr>
          <p:cNvPr id="9" name="Picture 8">
            <a:extLst>
              <a:ext uri="{FF2B5EF4-FFF2-40B4-BE49-F238E27FC236}">
                <a16:creationId xmlns:a16="http://schemas.microsoft.com/office/drawing/2014/main" id="{9A8297BB-A566-CCB5-2802-9A4100A18A1E}"/>
              </a:ext>
            </a:extLst>
          </p:cNvPr>
          <p:cNvPicPr>
            <a:picLocks noChangeAspect="1"/>
          </p:cNvPicPr>
          <p:nvPr/>
        </p:nvPicPr>
        <p:blipFill>
          <a:blip r:embed="rId3"/>
          <a:stretch>
            <a:fillRect/>
          </a:stretch>
        </p:blipFill>
        <p:spPr>
          <a:xfrm>
            <a:off x="457200" y="678832"/>
            <a:ext cx="2590800" cy="2262174"/>
          </a:xfrm>
          <a:prstGeom prst="rect">
            <a:avLst/>
          </a:prstGeom>
        </p:spPr>
      </p:pic>
    </p:spTree>
    <p:extLst>
      <p:ext uri="{BB962C8B-B14F-4D97-AF65-F5344CB8AC3E}">
        <p14:creationId xmlns:p14="http://schemas.microsoft.com/office/powerpoint/2010/main" val="1910871360"/>
      </p:ext>
    </p:extLst>
  </p:cSld>
  <p:clrMapOvr>
    <a:masterClrMapping/>
  </p:clrMapOvr>
  <p:transition spd="slow">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5768CE-540D-B983-32E8-735A30E208F6}"/>
              </a:ext>
            </a:extLst>
          </p:cNvPr>
          <p:cNvSpPr txBox="1"/>
          <p:nvPr/>
        </p:nvSpPr>
        <p:spPr>
          <a:xfrm>
            <a:off x="228600" y="1066800"/>
            <a:ext cx="4343400" cy="971292"/>
          </a:xfrm>
          <a:prstGeom prst="rect">
            <a:avLst/>
          </a:prstGeom>
          <a:noFill/>
        </p:spPr>
        <p:txBody>
          <a:bodyPr wrap="square" rtlCol="0">
            <a:spAutoFit/>
          </a:bodyPr>
          <a:lstStyle/>
          <a:p>
            <a:pPr marL="0" marR="0" algn="l">
              <a:lnSpc>
                <a:spcPct val="107000"/>
              </a:lnSpc>
              <a:spcBef>
                <a:spcPts val="200"/>
              </a:spcBef>
            </a:pPr>
            <a:r>
              <a:rPr lang="en-US" sz="18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You have the red phone on your desk – a direct hot-line to God – I call upon him and he answers me!</a:t>
            </a:r>
          </a:p>
        </p:txBody>
      </p:sp>
      <p:sp>
        <p:nvSpPr>
          <p:cNvPr id="6" name="TextBox 5">
            <a:extLst>
              <a:ext uri="{FF2B5EF4-FFF2-40B4-BE49-F238E27FC236}">
                <a16:creationId xmlns:a16="http://schemas.microsoft.com/office/drawing/2014/main" id="{B3AA5DC3-B9D9-A22B-5857-955D59FFE26A}"/>
              </a:ext>
            </a:extLst>
          </p:cNvPr>
          <p:cNvSpPr txBox="1"/>
          <p:nvPr/>
        </p:nvSpPr>
        <p:spPr>
          <a:xfrm>
            <a:off x="381000" y="3977873"/>
            <a:ext cx="8158688" cy="2177134"/>
          </a:xfrm>
          <a:prstGeom prst="rect">
            <a:avLst/>
          </a:prstGeom>
          <a:noFill/>
        </p:spPr>
        <p:txBody>
          <a:bodyPr wrap="square">
            <a:spAutoFit/>
          </a:bodyPr>
          <a:lstStyle/>
          <a:p>
            <a:pPr algn="l">
              <a:lnSpc>
                <a:spcPct val="107000"/>
              </a:lnSpc>
              <a:spcAft>
                <a:spcPts val="800"/>
              </a:spcAft>
            </a:pPr>
            <a:r>
              <a:rPr lang="en-US" sz="1800" b="1" kern="100" dirty="0">
                <a:solidFill>
                  <a:schemeClr val="accent2"/>
                </a:solidFill>
                <a:latin typeface="Aptos" panose="020B0004020202020204" pitchFamily="34" charset="0"/>
                <a:cs typeface="Times New Roman" panose="02020603050405020304" pitchFamily="18" charset="0"/>
              </a:rPr>
              <a:t>Psalm 91:14-16 Personalized</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 hath set my love upon him, therefore he delivers me: He sets me on high, because I hath known his name.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15 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call upon him, and he will answer me: He is with me in trouble; he delivers me, and honor’s me.</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With long life he satisfies me, and I show him my salvation.</a:t>
            </a:r>
          </a:p>
        </p:txBody>
      </p:sp>
      <p:sp>
        <p:nvSpPr>
          <p:cNvPr id="2" name="TextBox 1">
            <a:extLst>
              <a:ext uri="{FF2B5EF4-FFF2-40B4-BE49-F238E27FC236}">
                <a16:creationId xmlns:a16="http://schemas.microsoft.com/office/drawing/2014/main" id="{618539D2-22DB-F3CB-24BA-5244DD67FDCA}"/>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Protection – 1E</a:t>
            </a:r>
            <a:endParaRPr lang="en-US" sz="2000" b="1" dirty="0">
              <a:solidFill>
                <a:srgbClr val="FFFF00"/>
              </a:solidFill>
              <a:latin typeface="Bookman Old Style" panose="02050604050505020204" pitchFamily="18" charset="0"/>
            </a:endParaRPr>
          </a:p>
        </p:txBody>
      </p:sp>
      <p:pic>
        <p:nvPicPr>
          <p:cNvPr id="14338" name="Picture 2" descr="Amazon.com : Traditional Red Landline Phone, Retro Corded Telephone with  Message Indicator, Classic 2500 Analog Desk Phone, Vintage Corded Desk ...">
            <a:extLst>
              <a:ext uri="{FF2B5EF4-FFF2-40B4-BE49-F238E27FC236}">
                <a16:creationId xmlns:a16="http://schemas.microsoft.com/office/drawing/2014/main" id="{255133E4-66DB-703A-C6C4-4825254062F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609600"/>
            <a:ext cx="3053288" cy="3053288"/>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5120149"/>
      </p:ext>
    </p:extLst>
  </p:cSld>
  <p:clrMapOvr>
    <a:masterClrMapping/>
  </p:clrMapOvr>
  <p:transition spd="slow">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C67F3AD-2329-15B8-B99A-D39CEEF719DA}"/>
              </a:ext>
            </a:extLst>
          </p:cNvPr>
          <p:cNvSpPr txBox="1"/>
          <p:nvPr/>
        </p:nvSpPr>
        <p:spPr>
          <a:xfrm>
            <a:off x="305862" y="728245"/>
            <a:ext cx="8844488" cy="346826"/>
          </a:xfrm>
          <a:prstGeom prst="rect">
            <a:avLst/>
          </a:prstGeom>
          <a:noFill/>
        </p:spPr>
        <p:txBody>
          <a:bodyPr wrap="square" rtlCol="0">
            <a:spAutoFit/>
          </a:bodyPr>
          <a:lstStyle/>
          <a:p>
            <a:pPr marL="0" marR="0" algn="l">
              <a:lnSpc>
                <a:spcPct val="107000"/>
              </a:lnSpc>
              <a:spcBef>
                <a:spcPts val="400"/>
              </a:spcBef>
              <a:spcAft>
                <a:spcPts val="200"/>
              </a:spcAft>
            </a:pPr>
            <a:r>
              <a:rPr lang="en-US" sz="16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Psalm 23 is already personalized</a:t>
            </a:r>
          </a:p>
        </p:txBody>
      </p:sp>
      <p:sp>
        <p:nvSpPr>
          <p:cNvPr id="6" name="TextBox 5">
            <a:extLst>
              <a:ext uri="{FF2B5EF4-FFF2-40B4-BE49-F238E27FC236}">
                <a16:creationId xmlns:a16="http://schemas.microsoft.com/office/drawing/2014/main" id="{38B16885-8116-033B-0C16-C726C305CDC2}"/>
              </a:ext>
            </a:extLst>
          </p:cNvPr>
          <p:cNvSpPr txBox="1"/>
          <p:nvPr/>
        </p:nvSpPr>
        <p:spPr>
          <a:xfrm>
            <a:off x="2971800" y="1828800"/>
            <a:ext cx="5567888" cy="431053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23</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 Lord is my shepherd; I shall not want.</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maketh me to lie down in green pastures: he leadeth me beside the still waters.</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He restoreth my soul: he leadeth me in the paths of righteousness for his name's sake.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Yea, though I walk through the valley of the shadow of death, I will fear no evil: for thou art with me; thy rod and thy staff they comfort me.</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Thou preparest a table before me in the presence of mine enemies: thou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anointest</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my head with oil; my cup </a:t>
            </a:r>
            <a:r>
              <a:rPr lang="en-US" sz="16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runneth</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over.</a:t>
            </a: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Surely goodness and mercy shall follow me all the days of my life: and I will dwell in the house of the Lord for ever.</a:t>
            </a:r>
          </a:p>
        </p:txBody>
      </p:sp>
      <p:sp>
        <p:nvSpPr>
          <p:cNvPr id="2" name="TextBox 1">
            <a:extLst>
              <a:ext uri="{FF2B5EF4-FFF2-40B4-BE49-F238E27FC236}">
                <a16:creationId xmlns:a16="http://schemas.microsoft.com/office/drawing/2014/main" id="{0E320FA6-0A54-EA62-C294-822A102FA877}"/>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Peace and Safety</a:t>
            </a:r>
            <a:endParaRPr lang="en-US" sz="2000" b="1" dirty="0">
              <a:solidFill>
                <a:srgbClr val="FFFF00"/>
              </a:solidFill>
              <a:latin typeface="Bookman Old Style" panose="02050604050505020204" pitchFamily="18" charset="0"/>
            </a:endParaRPr>
          </a:p>
        </p:txBody>
      </p:sp>
      <p:pic>
        <p:nvPicPr>
          <p:cNvPr id="15362" name="Picture 2" descr="Flock of sheep and a shepherd in the ...">
            <a:extLst>
              <a:ext uri="{FF2B5EF4-FFF2-40B4-BE49-F238E27FC236}">
                <a16:creationId xmlns:a16="http://schemas.microsoft.com/office/drawing/2014/main" id="{7F34462E-8324-D5E2-E33E-A1F2300C6F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705" y="1447800"/>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Still Waters... - Called To Peace Ministries">
            <a:extLst>
              <a:ext uri="{FF2B5EF4-FFF2-40B4-BE49-F238E27FC236}">
                <a16:creationId xmlns:a16="http://schemas.microsoft.com/office/drawing/2014/main" id="{81351101-0BD7-A0D2-BEF6-C42F39BE6E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704" y="3810000"/>
            <a:ext cx="2143125" cy="221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183550"/>
      </p:ext>
    </p:extLst>
  </p:cSld>
  <p:clrMapOvr>
    <a:masterClrMapping/>
  </p:clrMapOvr>
  <p:transition spd="slow">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48CE40B-138B-E52D-E3E1-15CC1B9EA35E}"/>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Understanding the Sheepfold</a:t>
            </a:r>
            <a:endParaRPr lang="en-US" sz="20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587AEA79-977B-5269-E672-6058EDC51849}"/>
              </a:ext>
            </a:extLst>
          </p:cNvPr>
          <p:cNvSpPr txBox="1"/>
          <p:nvPr/>
        </p:nvSpPr>
        <p:spPr>
          <a:xfrm>
            <a:off x="574144" y="3545043"/>
            <a:ext cx="7717894" cy="3154069"/>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6"/>
                </a:solidFill>
                <a:effectLst/>
                <a:latin typeface="Aptos" panose="020B0004020202020204" pitchFamily="34" charset="0"/>
                <a:ea typeface="Times New Roman" panose="02020603050405020304" pitchFamily="18" charset="0"/>
                <a:cs typeface="Times New Roman" panose="02020603050405020304" pitchFamily="18" charset="0"/>
              </a:rPr>
              <a:t>John 10:1-5</a:t>
            </a:r>
          </a:p>
          <a:p>
            <a:pPr marL="0" marR="0" algn="l">
              <a:lnSpc>
                <a:spcPct val="107000"/>
              </a:lnSpc>
              <a:spcAft>
                <a:spcPts val="800"/>
              </a:spcAft>
            </a:pP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Verily, verily, I say unto you, He that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entereth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by the door into the sheepfold, but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climbeth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up some other way, the same is a thief and a robber.</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he that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entereth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by the door is the shepherd of the sheep.</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To him the porter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openeth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and the sheep hear his voice: and he calleth his own sheep by name, and leadeth them out.</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when he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putteth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forth his own sheep, he </a:t>
            </a:r>
            <a:r>
              <a:rPr lang="en-US" sz="1600" b="1"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goeth</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before them, and the sheep follow him: for they know his voice.</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6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a stranger will they not follow, but will flee from him: for they know not the voice of strangers.</a:t>
            </a:r>
            <a:endPar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8C78A67-F1DB-7085-E892-9D970B77E4D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731611"/>
            <a:ext cx="3442270" cy="2523989"/>
          </a:xfrm>
          <a:prstGeom prst="rect">
            <a:avLst/>
          </a:prstGeom>
          <a:noFill/>
          <a:ln>
            <a:noFill/>
          </a:ln>
        </p:spPr>
      </p:pic>
      <p:sp>
        <p:nvSpPr>
          <p:cNvPr id="9" name="TextBox 8">
            <a:extLst>
              <a:ext uri="{FF2B5EF4-FFF2-40B4-BE49-F238E27FC236}">
                <a16:creationId xmlns:a16="http://schemas.microsoft.com/office/drawing/2014/main" id="{C1BBB82C-1EA9-5226-3A57-B6950EF829FF}"/>
              </a:ext>
            </a:extLst>
          </p:cNvPr>
          <p:cNvSpPr txBox="1"/>
          <p:nvPr/>
        </p:nvSpPr>
        <p:spPr>
          <a:xfrm>
            <a:off x="381000" y="731966"/>
            <a:ext cx="3352800" cy="2246769"/>
          </a:xfrm>
          <a:prstGeom prst="rect">
            <a:avLst/>
          </a:prstGeom>
          <a:noFill/>
        </p:spPr>
        <p:txBody>
          <a:bodyPr wrap="square">
            <a:spAutoFit/>
          </a:bodyPr>
          <a:lstStyle/>
          <a:p>
            <a:pPr algn="l"/>
            <a:r>
              <a:rPr lang="en-US" sz="2000" b="1"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Confession: I can clearly hear the voice of God, and the voice of a stranger I flee from, and do not follow – </a:t>
            </a:r>
            <a:r>
              <a:rPr lang="en-US" sz="20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Joseph fled from the stranger when Potiphar’s wife came to him </a:t>
            </a:r>
            <a:endParaRPr lang="en-US" sz="2000" dirty="0">
              <a:solidFill>
                <a:schemeClr val="accent2"/>
              </a:solidFill>
            </a:endParaRPr>
          </a:p>
        </p:txBody>
      </p:sp>
    </p:spTree>
    <p:extLst>
      <p:ext uri="{BB962C8B-B14F-4D97-AF65-F5344CB8AC3E}">
        <p14:creationId xmlns:p14="http://schemas.microsoft.com/office/powerpoint/2010/main" val="4145932285"/>
      </p:ext>
    </p:extLst>
  </p:cSld>
  <p:clrMapOvr>
    <a:masterClrMapping/>
  </p:clrMapOvr>
  <p:transition spd="slow">
    <p:wedg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237B1D19-E666-3723-127D-F9F0B74D4CE5}"/>
              </a:ext>
            </a:extLst>
          </p:cNvPr>
          <p:cNvSpPr txBox="1"/>
          <p:nvPr/>
        </p:nvSpPr>
        <p:spPr>
          <a:xfrm>
            <a:off x="228600" y="609600"/>
            <a:ext cx="4419600" cy="3057247"/>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latin typeface="Aptos" panose="020B0004020202020204" pitchFamily="34" charset="0"/>
                <a:cs typeface="Times New Roman" panose="02020603050405020304" pitchFamily="18" charset="0"/>
              </a:rPr>
              <a:t>Isaiah 54:14</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14 In righteousness shalt thou be established: thou shalt be far from oppression; for thou shalt not fear: and from terror; for it shall not come near thee.</a:t>
            </a:r>
          </a:p>
          <a:p>
            <a:pPr algn="l">
              <a:lnSpc>
                <a:spcPct val="107000"/>
              </a:lnSpc>
              <a:spcBef>
                <a:spcPts val="400"/>
              </a:spcBef>
              <a:spcAft>
                <a:spcPts val="200"/>
              </a:spcAft>
            </a:pPr>
            <a:r>
              <a:rPr lang="en-US" sz="2000" b="1" i="1" kern="100" dirty="0">
                <a:solidFill>
                  <a:schemeClr val="accent2"/>
                </a:solidFill>
                <a:latin typeface="Aptos" panose="020B0004020202020204" pitchFamily="34" charset="0"/>
                <a:cs typeface="Times New Roman" panose="02020603050405020304" pitchFamily="18" charset="0"/>
              </a:rPr>
              <a:t>2 Timothy 1:7</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God hath not given us the spirit of fear; but of power, and of love, and of a sound mind.</a:t>
            </a:r>
          </a:p>
        </p:txBody>
      </p:sp>
      <p:sp>
        <p:nvSpPr>
          <p:cNvPr id="2" name="TextBox 1">
            <a:extLst>
              <a:ext uri="{FF2B5EF4-FFF2-40B4-BE49-F238E27FC236}">
                <a16:creationId xmlns:a16="http://schemas.microsoft.com/office/drawing/2014/main" id="{661011A1-2AAC-1D92-1537-01DC3776E1D9}"/>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Freedom from fear</a:t>
            </a:r>
            <a:endParaRPr lang="en-US" sz="20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D81BDD73-AB71-1B70-2ED5-B04FB3A2D046}"/>
              </a:ext>
            </a:extLst>
          </p:cNvPr>
          <p:cNvSpPr txBox="1"/>
          <p:nvPr/>
        </p:nvSpPr>
        <p:spPr>
          <a:xfrm>
            <a:off x="76200" y="3778250"/>
            <a:ext cx="8763000" cy="369332"/>
          </a:xfrm>
          <a:prstGeom prst="rect">
            <a:avLst/>
          </a:prstGeom>
          <a:noFill/>
        </p:spPr>
        <p:txBody>
          <a:bodyPr wrap="square" rtlCol="0">
            <a:spAutoFit/>
          </a:bodyPr>
          <a:lstStyle/>
          <a:p>
            <a:pPr algn="ctr"/>
            <a:r>
              <a:rPr lang="en-US" sz="1800" b="1" dirty="0">
                <a:solidFill>
                  <a:schemeClr val="accent1">
                    <a:lumMod val="50000"/>
                  </a:schemeClr>
                </a:solidFill>
                <a:latin typeface="Bookman Old Style" panose="02050604050505020204" pitchFamily="18" charset="0"/>
              </a:rPr>
              <a:t>Applied Faith: Confess God’s word concerning hearing the voice of God</a:t>
            </a:r>
            <a:endParaRPr lang="en-US" sz="2000" b="1" dirty="0">
              <a:solidFill>
                <a:schemeClr val="accent1">
                  <a:lumMod val="50000"/>
                </a:schemeClr>
              </a:solidFill>
              <a:latin typeface="Bookman Old Style" panose="02050604050505020204" pitchFamily="18" charset="0"/>
            </a:endParaRPr>
          </a:p>
        </p:txBody>
      </p:sp>
      <p:sp>
        <p:nvSpPr>
          <p:cNvPr id="8" name="TextBox 7">
            <a:extLst>
              <a:ext uri="{FF2B5EF4-FFF2-40B4-BE49-F238E27FC236}">
                <a16:creationId xmlns:a16="http://schemas.microsoft.com/office/drawing/2014/main" id="{69AA9CD0-5C56-A128-BF01-CE7CFE9F1C74}"/>
              </a:ext>
            </a:extLst>
          </p:cNvPr>
          <p:cNvSpPr txBox="1"/>
          <p:nvPr/>
        </p:nvSpPr>
        <p:spPr>
          <a:xfrm>
            <a:off x="241300" y="4191000"/>
            <a:ext cx="5092700" cy="2185214"/>
          </a:xfrm>
          <a:prstGeom prst="rect">
            <a:avLst/>
          </a:prstGeom>
          <a:noFill/>
        </p:spPr>
        <p:txBody>
          <a:bodyPr wrap="square">
            <a:spAutoFit/>
          </a:bodyPr>
          <a:lstStyle/>
          <a:p>
            <a:pPr marL="0" marR="0" algn="l">
              <a:lnSpc>
                <a:spcPct val="107000"/>
              </a:lnSpc>
              <a:spcBef>
                <a:spcPts val="400"/>
              </a:spcBef>
              <a:spcAft>
                <a:spcPts val="200"/>
              </a:spcAft>
            </a:pPr>
            <a:r>
              <a:rPr lang="en-US" sz="20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10:27-28</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27 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My sheep hear my voice, and I know them, and they follow me:</a:t>
            </a:r>
          </a:p>
          <a:p>
            <a:pPr marL="0" marR="0" algn="l">
              <a:lnSpc>
                <a:spcPct val="107000"/>
              </a:lnSpc>
              <a:spcAft>
                <a:spcPts val="800"/>
              </a:spcAft>
            </a:pPr>
            <a:r>
              <a:rPr lang="en-US" sz="20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28 </a:t>
            </a: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I give unto them eternal life; and they shall never perish, neither shall any man pluck them out of my hand.</a:t>
            </a:r>
          </a:p>
        </p:txBody>
      </p:sp>
      <p:pic>
        <p:nvPicPr>
          <p:cNvPr id="9" name="Picture 8" descr="Raising Sheep ...">
            <a:extLst>
              <a:ext uri="{FF2B5EF4-FFF2-40B4-BE49-F238E27FC236}">
                <a16:creationId xmlns:a16="http://schemas.microsoft.com/office/drawing/2014/main" id="{C059A492-5743-5EDE-4E68-654A567267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572000"/>
            <a:ext cx="3330072" cy="1752600"/>
          </a:xfrm>
          <a:prstGeom prst="rect">
            <a:avLst/>
          </a:prstGeom>
          <a:noFill/>
          <a:ln>
            <a:noFill/>
          </a:ln>
        </p:spPr>
      </p:pic>
      <p:sp>
        <p:nvSpPr>
          <p:cNvPr id="14" name="TextBox 13">
            <a:extLst>
              <a:ext uri="{FF2B5EF4-FFF2-40B4-BE49-F238E27FC236}">
                <a16:creationId xmlns:a16="http://schemas.microsoft.com/office/drawing/2014/main" id="{B2BAE283-5378-90EC-8CBE-C8A502312495}"/>
              </a:ext>
            </a:extLst>
          </p:cNvPr>
          <p:cNvSpPr txBox="1"/>
          <p:nvPr/>
        </p:nvSpPr>
        <p:spPr>
          <a:xfrm>
            <a:off x="4876800" y="933588"/>
            <a:ext cx="3768222" cy="1815882"/>
          </a:xfrm>
          <a:prstGeom prst="rect">
            <a:avLst/>
          </a:prstGeom>
          <a:noFill/>
        </p:spPr>
        <p:txBody>
          <a:bodyPr wrap="square">
            <a:spAutoFit/>
          </a:bodyPr>
          <a:lstStyle/>
          <a:p>
            <a:r>
              <a:rPr lang="en-US" sz="2800" kern="100" dirty="0">
                <a:solidFill>
                  <a:schemeClr val="accent2"/>
                </a:solidFill>
                <a:latin typeface="Aptos" panose="020B0004020202020204" pitchFamily="34" charset="0"/>
                <a:cs typeface="Times New Roman" panose="02020603050405020304" pitchFamily="18" charset="0"/>
              </a:rPr>
              <a:t>Confession</a:t>
            </a:r>
            <a:r>
              <a:rPr lang="en-US" sz="2800" kern="100" dirty="0">
                <a:solidFill>
                  <a:schemeClr val="accent1">
                    <a:lumMod val="50000"/>
                  </a:schemeClr>
                </a:solidFill>
                <a:latin typeface="Aptos" panose="020B0004020202020204" pitchFamily="34" charset="0"/>
                <a:cs typeface="Times New Roman" panose="02020603050405020304" pitchFamily="18" charset="0"/>
              </a:rPr>
              <a:t>: I know the voice of the Lord, and no one can pluck me out of his hand</a:t>
            </a:r>
            <a:endParaRPr lang="en-US" sz="2800" dirty="0">
              <a:solidFill>
                <a:schemeClr val="accent1">
                  <a:lumMod val="50000"/>
                </a:schemeClr>
              </a:solidFill>
            </a:endParaRPr>
          </a:p>
        </p:txBody>
      </p:sp>
    </p:spTree>
    <p:extLst>
      <p:ext uri="{BB962C8B-B14F-4D97-AF65-F5344CB8AC3E}">
        <p14:creationId xmlns:p14="http://schemas.microsoft.com/office/powerpoint/2010/main" val="3926189679"/>
      </p:ext>
    </p:extLst>
  </p:cSld>
  <p:clrMapOvr>
    <a:masterClrMapping/>
  </p:clrMapOvr>
  <p:transition spd="slow">
    <p:wedg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035BDF2-C3E8-9C43-E9EA-95F4DF24D75A}"/>
              </a:ext>
            </a:extLst>
          </p:cNvPr>
          <p:cNvSpPr txBox="1"/>
          <p:nvPr/>
        </p:nvSpPr>
        <p:spPr>
          <a:xfrm>
            <a:off x="304800" y="3886200"/>
            <a:ext cx="8158688" cy="2578078"/>
          </a:xfrm>
          <a:prstGeom prst="rect">
            <a:avLst/>
          </a:prstGeom>
          <a:noFill/>
        </p:spPr>
        <p:txBody>
          <a:bodyPr wrap="square">
            <a:spAutoFit/>
          </a:bodyPr>
          <a:lstStyle/>
          <a:p>
            <a:pPr marL="0" marR="0">
              <a:lnSpc>
                <a:spcPct val="107000"/>
              </a:lnSpc>
              <a:spcBef>
                <a:spcPts val="400"/>
              </a:spcBef>
              <a:spcAft>
                <a:spcPts val="200"/>
              </a:spcAft>
            </a:pPr>
            <a:r>
              <a:rPr lang="en-US" sz="2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Luke 17:5-6</a:t>
            </a:r>
          </a:p>
          <a:p>
            <a:pPr marL="0" marR="0">
              <a:lnSpc>
                <a:spcPct val="107000"/>
              </a:lnSpc>
              <a:spcAft>
                <a:spcPts val="800"/>
              </a:spcAft>
            </a:pPr>
            <a:r>
              <a:rPr lang="en-US" sz="2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2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apostles said unto the Lord, Increase our faith.</a:t>
            </a:r>
          </a:p>
          <a:p>
            <a:pPr marL="0" marR="0">
              <a:lnSpc>
                <a:spcPct val="107000"/>
              </a:lnSpc>
              <a:spcAft>
                <a:spcPts val="800"/>
              </a:spcAft>
            </a:pPr>
            <a:r>
              <a:rPr lang="en-US" sz="2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2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the Lord said, If ye had faith as a grain of mustard seed, ye might say unto this sycamine tree, Be thou plucked up by the root, and be thou planted in the sea; and it should obey you.</a:t>
            </a:r>
          </a:p>
        </p:txBody>
      </p:sp>
      <p:sp>
        <p:nvSpPr>
          <p:cNvPr id="2" name="TextBox 1">
            <a:extLst>
              <a:ext uri="{FF2B5EF4-FFF2-40B4-BE49-F238E27FC236}">
                <a16:creationId xmlns:a16="http://schemas.microsoft.com/office/drawing/2014/main" id="{94E3AEA6-9E0D-56F5-F714-516D89C1FC8B}"/>
              </a:ext>
            </a:extLst>
          </p:cNvPr>
          <p:cNvSpPr txBox="1"/>
          <p:nvPr/>
        </p:nvSpPr>
        <p:spPr>
          <a:xfrm>
            <a:off x="152400" y="139838"/>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How to increase your Faith</a:t>
            </a:r>
            <a:endParaRPr lang="en-US" sz="2800" b="1" dirty="0">
              <a:solidFill>
                <a:srgbClr val="FFFF00"/>
              </a:solidFill>
              <a:latin typeface="Bookman Old Style" panose="02050604050505020204" pitchFamily="18" charset="0"/>
            </a:endParaRPr>
          </a:p>
        </p:txBody>
      </p:sp>
      <p:pic>
        <p:nvPicPr>
          <p:cNvPr id="3" name="Picture 2" descr="Frontier Co-op Yellow Mustard Seed, Whole 1 lb. | Frontier Co-op">
            <a:extLst>
              <a:ext uri="{FF2B5EF4-FFF2-40B4-BE49-F238E27FC236}">
                <a16:creationId xmlns:a16="http://schemas.microsoft.com/office/drawing/2014/main" id="{979BC072-83C6-FA1D-0F04-6BFCAB52C5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753888"/>
            <a:ext cx="1846968" cy="1846968"/>
          </a:xfrm>
          <a:prstGeom prst="rect">
            <a:avLst/>
          </a:prstGeom>
          <a:noFill/>
          <a:ln>
            <a:noFill/>
          </a:ln>
        </p:spPr>
      </p:pic>
      <p:pic>
        <p:nvPicPr>
          <p:cNvPr id="16390" name="Picture 6" descr="Homemade Yellow Mustard">
            <a:extLst>
              <a:ext uri="{FF2B5EF4-FFF2-40B4-BE49-F238E27FC236}">
                <a16:creationId xmlns:a16="http://schemas.microsoft.com/office/drawing/2014/main" id="{B199400B-95E5-C394-48AC-2949962CB9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774700"/>
            <a:ext cx="2420999" cy="1815750"/>
          </a:xfrm>
          <a:prstGeom prst="rect">
            <a:avLst/>
          </a:prstGeom>
          <a:noFill/>
          <a:extLst>
            <a:ext uri="{909E8E84-426E-40DD-AFC4-6F175D3DCCD1}">
              <a14:hiddenFill xmlns:a14="http://schemas.microsoft.com/office/drawing/2010/main">
                <a:solidFill>
                  <a:srgbClr val="FFFFFF"/>
                </a:solidFill>
              </a14:hiddenFill>
            </a:ext>
          </a:extLst>
        </p:spPr>
      </p:pic>
      <p:pic>
        <p:nvPicPr>
          <p:cNvPr id="16392" name="Picture 8" descr="Planting Yellow Mustard as a Cover Crop ...">
            <a:extLst>
              <a:ext uri="{FF2B5EF4-FFF2-40B4-BE49-F238E27FC236}">
                <a16:creationId xmlns:a16="http://schemas.microsoft.com/office/drawing/2014/main" id="{9382D41B-6785-0CA9-9E36-14061C24D8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056" y="764294"/>
            <a:ext cx="2729309" cy="1826156"/>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5D7E3A2D-17E8-BA16-4926-EDF5D9CF21DB}"/>
              </a:ext>
            </a:extLst>
          </p:cNvPr>
          <p:cNvSpPr txBox="1"/>
          <p:nvPr/>
        </p:nvSpPr>
        <p:spPr>
          <a:xfrm>
            <a:off x="844550" y="2792250"/>
            <a:ext cx="7447488" cy="830997"/>
          </a:xfrm>
          <a:prstGeom prst="rect">
            <a:avLst/>
          </a:prstGeom>
          <a:noFill/>
        </p:spPr>
        <p:txBody>
          <a:bodyPr wrap="square">
            <a:spAutoFit/>
          </a:bodyPr>
          <a:lstStyle/>
          <a:p>
            <a:r>
              <a:rPr lang="en-US" sz="2400" kern="100" dirty="0">
                <a:solidFill>
                  <a:schemeClr val="accent1">
                    <a:lumMod val="50000"/>
                  </a:schemeClr>
                </a:solidFill>
                <a:effectLst/>
                <a:latin typeface="Aptos" panose="020B0004020202020204" pitchFamily="34" charset="0"/>
                <a:ea typeface="Aptos" panose="020B0004020202020204" pitchFamily="34" charset="0"/>
                <a:cs typeface="Times New Roman" panose="02020603050405020304" pitchFamily="18" charset="0"/>
              </a:rPr>
              <a:t>Continuously speak God’s word over the problem and your faith will grow</a:t>
            </a:r>
            <a:endParaRPr lang="en-US" sz="2400" dirty="0">
              <a:solidFill>
                <a:schemeClr val="accent1">
                  <a:lumMod val="50000"/>
                </a:schemeClr>
              </a:solidFill>
            </a:endParaRPr>
          </a:p>
        </p:txBody>
      </p:sp>
    </p:spTree>
    <p:extLst>
      <p:ext uri="{BB962C8B-B14F-4D97-AF65-F5344CB8AC3E}">
        <p14:creationId xmlns:p14="http://schemas.microsoft.com/office/powerpoint/2010/main" val="2026952738"/>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52400" y="1600200"/>
            <a:ext cx="3962400" cy="1323439"/>
          </a:xfrm>
          <a:prstGeom prst="rect">
            <a:avLst/>
          </a:prstGeom>
          <a:noFill/>
        </p:spPr>
        <p:txBody>
          <a:bodyPr wrap="square" rtlCol="0">
            <a:spAutoFit/>
          </a:bodyPr>
          <a:lstStyle/>
          <a:p>
            <a:pPr algn="ctr"/>
            <a:r>
              <a:rPr lang="en-US" sz="4000" b="1" dirty="0">
                <a:solidFill>
                  <a:schemeClr val="accent1">
                    <a:lumMod val="50000"/>
                  </a:schemeClr>
                </a:solidFill>
                <a:latin typeface="Bookman Old Style" panose="02050604050505020204" pitchFamily="18" charset="0"/>
              </a:rPr>
              <a:t>Faith Works by Love</a:t>
            </a:r>
          </a:p>
        </p:txBody>
      </p:sp>
      <p:sp>
        <p:nvSpPr>
          <p:cNvPr id="7" name="TextBox 6">
            <a:extLst>
              <a:ext uri="{FF2B5EF4-FFF2-40B4-BE49-F238E27FC236}">
                <a16:creationId xmlns:a16="http://schemas.microsoft.com/office/drawing/2014/main" id="{3F1EC510-7C35-4287-BA51-03B81A035968}"/>
              </a:ext>
            </a:extLst>
          </p:cNvPr>
          <p:cNvSpPr txBox="1"/>
          <p:nvPr/>
        </p:nvSpPr>
        <p:spPr>
          <a:xfrm>
            <a:off x="76200" y="3101882"/>
            <a:ext cx="3962400" cy="1666610"/>
          </a:xfrm>
          <a:prstGeom prst="rect">
            <a:avLst/>
          </a:prstGeom>
          <a:noFill/>
        </p:spPr>
        <p:txBody>
          <a:bodyPr wrap="square" rtlCol="0">
            <a:spAutoFit/>
          </a:bodyPr>
          <a:lstStyle/>
          <a:p>
            <a:pPr>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Galatians 5:6</a:t>
            </a:r>
          </a:p>
          <a:p>
            <a:pPr marL="0" marR="0">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in Jesus Christ neither circumcision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availeth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any thing, nor uncircumcision; but faith which worketh by love.</a:t>
            </a:r>
          </a:p>
        </p:txBody>
      </p:sp>
      <p:pic>
        <p:nvPicPr>
          <p:cNvPr id="2" name="Picture 1" descr="A black letter on a wood surface&#10;&#10;Description automatically generated">
            <a:extLst>
              <a:ext uri="{FF2B5EF4-FFF2-40B4-BE49-F238E27FC236}">
                <a16:creationId xmlns:a16="http://schemas.microsoft.com/office/drawing/2014/main" id="{B0051CEF-286E-1D8E-C7B3-9F9D782E9AB0}"/>
              </a:ext>
            </a:extLst>
          </p:cNvPr>
          <p:cNvPicPr>
            <a:picLocks noChangeAspect="1"/>
          </p:cNvPicPr>
          <p:nvPr/>
        </p:nvPicPr>
        <p:blipFill>
          <a:blip r:embed="rId2"/>
          <a:stretch>
            <a:fillRect/>
          </a:stretch>
        </p:blipFill>
        <p:spPr>
          <a:xfrm>
            <a:off x="5538787" y="4156228"/>
            <a:ext cx="2943225" cy="533400"/>
          </a:xfrm>
          <a:prstGeom prst="rect">
            <a:avLst/>
          </a:prstGeom>
        </p:spPr>
      </p:pic>
      <p:sp>
        <p:nvSpPr>
          <p:cNvPr id="3" name="TextBox 2">
            <a:extLst>
              <a:ext uri="{FF2B5EF4-FFF2-40B4-BE49-F238E27FC236}">
                <a16:creationId xmlns:a16="http://schemas.microsoft.com/office/drawing/2014/main" id="{53F1BC16-AFF1-6EED-C871-1AB62517C67C}"/>
              </a:ext>
            </a:extLst>
          </p:cNvPr>
          <p:cNvSpPr txBox="1"/>
          <p:nvPr/>
        </p:nvSpPr>
        <p:spPr>
          <a:xfrm>
            <a:off x="4900612" y="3348010"/>
            <a:ext cx="3962400" cy="674928"/>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Remember what uncircumcised means</a:t>
            </a:r>
          </a:p>
        </p:txBody>
      </p:sp>
      <p:sp>
        <p:nvSpPr>
          <p:cNvPr id="4" name="TextBox 3">
            <a:extLst>
              <a:ext uri="{FF2B5EF4-FFF2-40B4-BE49-F238E27FC236}">
                <a16:creationId xmlns:a16="http://schemas.microsoft.com/office/drawing/2014/main" id="{8884964B-9867-E439-5154-51B68BC6DEDB}"/>
              </a:ext>
            </a:extLst>
          </p:cNvPr>
          <p:cNvSpPr txBox="1"/>
          <p:nvPr/>
        </p:nvSpPr>
        <p:spPr>
          <a:xfrm>
            <a:off x="5084699" y="4798501"/>
            <a:ext cx="39624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A stranger to the covenant of Promise</a:t>
            </a:r>
          </a:p>
        </p:txBody>
      </p:sp>
      <p:sp>
        <p:nvSpPr>
          <p:cNvPr id="8" name="Arrow: Up-Down 7">
            <a:extLst>
              <a:ext uri="{FF2B5EF4-FFF2-40B4-BE49-F238E27FC236}">
                <a16:creationId xmlns:a16="http://schemas.microsoft.com/office/drawing/2014/main" id="{6C679537-2E46-45AD-A4FE-07DBF7E598E2}"/>
              </a:ext>
            </a:extLst>
          </p:cNvPr>
          <p:cNvSpPr/>
          <p:nvPr/>
        </p:nvSpPr>
        <p:spPr bwMode="auto">
          <a:xfrm rot="19108657">
            <a:off x="4038600" y="3352800"/>
            <a:ext cx="1219200" cy="1219200"/>
          </a:xfrm>
          <a:prstGeom prst="upDownArrow">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3600" b="0" i="0" u="none" strike="noStrike" cap="none" normalizeH="0" baseline="0">
              <a:ln>
                <a:noFill/>
              </a:ln>
              <a:solidFill>
                <a:schemeClr val="tx2"/>
              </a:solidFill>
              <a:effectLst/>
              <a:latin typeface="Cooper Black" pitchFamily="2" charset="0"/>
            </a:endParaRPr>
          </a:p>
        </p:txBody>
      </p:sp>
      <mc:AlternateContent xmlns:mc="http://schemas.openxmlformats.org/markup-compatibility/2006">
        <mc:Choice xmlns:am3d="http://schemas.microsoft.com/office/drawing/2017/model3d" Requires="am3d">
          <p:graphicFrame>
            <p:nvGraphicFramePr>
              <p:cNvPr id="9" name="3D Model 8" descr="Red Curved arrow">
                <a:extLst>
                  <a:ext uri="{FF2B5EF4-FFF2-40B4-BE49-F238E27FC236}">
                    <a16:creationId xmlns:a16="http://schemas.microsoft.com/office/drawing/2014/main" id="{A04E2D07-A4AD-4CF3-2F97-3C6B249AB76B}"/>
                  </a:ext>
                </a:extLst>
              </p:cNvPr>
              <p:cNvGraphicFramePr/>
              <p:nvPr>
                <p:extLst>
                  <p:ext uri="{D42A27DB-BD31-4B8C-83A1-F6EECF244321}">
                    <p14:modId xmlns:p14="http://schemas.microsoft.com/office/powerpoint/2010/main" val="3207677052"/>
                  </p:ext>
                </p:extLst>
              </p:nvPr>
            </p:nvGraphicFramePr>
            <p:xfrm>
              <a:off x="3637582" y="3141079"/>
              <a:ext cx="1603947" cy="1533744"/>
            </p:xfrm>
            <a:graphic>
              <a:graphicData uri="http://schemas.microsoft.com/office/drawing/2017/model3d">
                <am3d:model3d r:embed="rId3">
                  <am3d:spPr>
                    <a:xfrm>
                      <a:off x="0" y="0"/>
                      <a:ext cx="1603947" cy="1533744"/>
                    </a:xfrm>
                    <a:prstGeom prst="rect">
                      <a:avLst/>
                    </a:prstGeom>
                  </am3d:spPr>
                  <am3d:camera>
                    <am3d:pos x="0" y="0" z="63210469"/>
                    <am3d:up dx="0" dy="36000000" dz="0"/>
                    <am3d:lookAt x="0" y="0" z="0"/>
                    <am3d:perspective fov="2700000"/>
                  </am3d:camera>
                  <am3d:trans>
                    <am3d:meterPerModelUnit n="2483504" d="1000000"/>
                    <am3d:preTrans dx="-899407" dy="-11281883" dz="-5598506"/>
                    <am3d:scale>
                      <am3d:sx n="1000000" d="1000000"/>
                      <am3d:sy n="1000000" d="1000000"/>
                      <am3d:sz n="1000000" d="1000000"/>
                    </am3d:scale>
                    <am3d:rot/>
                    <am3d:postTrans dx="0" dy="0" dz="0"/>
                  </am3d:trans>
                  <am3d:raster rName="Office3DRenderer" rVer="16.0.8326">
                    <am3d:blip r:embed="rId4"/>
                  </am3d:raster>
                  <am3d:objViewport viewportSz="215782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3D Model 8" descr="Red Curved arrow">
                <a:extLst>
                  <a:ext uri="{FF2B5EF4-FFF2-40B4-BE49-F238E27FC236}">
                    <a16:creationId xmlns:a16="http://schemas.microsoft.com/office/drawing/2014/main" id="{A04E2D07-A4AD-4CF3-2F97-3C6B249AB76B}"/>
                  </a:ext>
                </a:extLst>
              </p:cNvPr>
              <p:cNvPicPr>
                <a:picLocks noGrp="1" noRot="1" noChangeAspect="1" noMove="1" noResize="1" noEditPoints="1" noAdjustHandles="1" noChangeArrowheads="1" noChangeShapeType="1" noCrop="1"/>
              </p:cNvPicPr>
              <p:nvPr/>
            </p:nvPicPr>
            <p:blipFill>
              <a:blip r:embed="rId4"/>
              <a:stretch>
                <a:fillRect/>
              </a:stretch>
            </p:blipFill>
            <p:spPr>
              <a:xfrm>
                <a:off x="3637582" y="3141079"/>
                <a:ext cx="1603947" cy="1533744"/>
              </a:xfrm>
              <a:prstGeom prst="rect">
                <a:avLst/>
              </a:prstGeom>
            </p:spPr>
          </p:pic>
        </mc:Fallback>
      </mc:AlternateContent>
      <p:pic>
        <p:nvPicPr>
          <p:cNvPr id="2050" name="Picture 2" descr="love | Ranjeet Menon's Blog">
            <a:extLst>
              <a:ext uri="{FF2B5EF4-FFF2-40B4-BE49-F238E27FC236}">
                <a16:creationId xmlns:a16="http://schemas.microsoft.com/office/drawing/2014/main" id="{614F01EA-9A73-BE70-10B3-E4A5DD41F0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2859" y="997477"/>
            <a:ext cx="3566080" cy="20377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Faith #2: Object, Outcomes and Opposites – Footsteps Blog">
            <a:extLst>
              <a:ext uri="{FF2B5EF4-FFF2-40B4-BE49-F238E27FC236}">
                <a16:creationId xmlns:a16="http://schemas.microsoft.com/office/drawing/2014/main" id="{DFD6B69C-02AA-A8CE-1E88-7AEF976CE42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 y="4876800"/>
            <a:ext cx="28575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1AB0B2C-E0B9-906E-6763-41AD6BDB7BED}"/>
              </a:ext>
            </a:extLst>
          </p:cNvPr>
          <p:cNvSpPr txBox="1"/>
          <p:nvPr/>
        </p:nvSpPr>
        <p:spPr>
          <a:xfrm>
            <a:off x="4876105" y="5486400"/>
            <a:ext cx="3962400" cy="923330"/>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Without love </a:t>
            </a:r>
          </a:p>
          <a:p>
            <a:pPr algn="ctr"/>
            <a:r>
              <a:rPr lang="en-US" sz="1800" b="1" dirty="0">
                <a:solidFill>
                  <a:srgbClr val="FFFF00"/>
                </a:solidFill>
                <a:latin typeface="Bookman Old Style" panose="02050604050505020204" pitchFamily="18" charset="0"/>
              </a:rPr>
              <a:t>even the sign of the covenant has no meaning!</a:t>
            </a:r>
          </a:p>
        </p:txBody>
      </p:sp>
      <p:sp>
        <p:nvSpPr>
          <p:cNvPr id="12" name="TextBox 11">
            <a:extLst>
              <a:ext uri="{FF2B5EF4-FFF2-40B4-BE49-F238E27FC236}">
                <a16:creationId xmlns:a16="http://schemas.microsoft.com/office/drawing/2014/main" id="{A3E5561D-3B69-C6D2-34B5-DA138842B85B}"/>
              </a:ext>
            </a:extLst>
          </p:cNvPr>
          <p:cNvSpPr txBox="1"/>
          <p:nvPr/>
        </p:nvSpPr>
        <p:spPr>
          <a:xfrm>
            <a:off x="153473" y="152400"/>
            <a:ext cx="8589135" cy="707886"/>
          </a:xfrm>
          <a:prstGeom prst="rect">
            <a:avLst/>
          </a:prstGeom>
          <a:noFill/>
        </p:spPr>
        <p:txBody>
          <a:bodyPr wrap="square" rtlCol="0">
            <a:spAutoFit/>
          </a:bodyPr>
          <a:lstStyle/>
          <a:p>
            <a:pPr algn="ctr"/>
            <a:r>
              <a:rPr lang="en-US" sz="4000" b="1" dirty="0">
                <a:solidFill>
                  <a:srgbClr val="FFFF00"/>
                </a:solidFill>
                <a:latin typeface="Bookman Old Style" panose="02050604050505020204" pitchFamily="18" charset="0"/>
              </a:rPr>
              <a:t>Step #1: How does Faith Work?</a:t>
            </a:r>
          </a:p>
        </p:txBody>
      </p:sp>
    </p:spTree>
  </p:cSld>
  <p:clrMapOvr>
    <a:masterClrMapping/>
  </p:clrMapOvr>
  <p:transition spd="slow">
    <p:wedg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B5EE4-3433-B821-7D0C-6BD3880BE3AD}"/>
              </a:ext>
            </a:extLst>
          </p:cNvPr>
          <p:cNvSpPr>
            <a:spLocks noGrp="1"/>
          </p:cNvSpPr>
          <p:nvPr>
            <p:ph type="title"/>
          </p:nvPr>
        </p:nvSpPr>
        <p:spPr>
          <a:xfrm>
            <a:off x="685800" y="547688"/>
            <a:ext cx="7772400" cy="823912"/>
          </a:xfrm>
        </p:spPr>
        <p:txBody>
          <a:bodyPr/>
          <a:lstStyle/>
          <a:p>
            <a:r>
              <a:rPr lang="en-US" sz="2400" b="1" kern="100" dirty="0">
                <a:solidFill>
                  <a:schemeClr val="accent6"/>
                </a:solidFill>
                <a:latin typeface="Aptos" panose="020B0004020202020204" pitchFamily="34" charset="0"/>
                <a:ea typeface="+mn-ea"/>
                <a:cs typeface="Times New Roman" panose="02020603050405020304" pitchFamily="18" charset="0"/>
              </a:rPr>
              <a:t>Be a doer of the word</a:t>
            </a:r>
            <a:br>
              <a:rPr lang="en-US" sz="2400" b="1" kern="100" dirty="0">
                <a:solidFill>
                  <a:schemeClr val="accent6"/>
                </a:solidFill>
                <a:latin typeface="Aptos" panose="020B0004020202020204" pitchFamily="34" charset="0"/>
                <a:ea typeface="+mn-ea"/>
                <a:cs typeface="Times New Roman" panose="02020603050405020304" pitchFamily="18" charset="0"/>
              </a:rPr>
            </a:br>
            <a:r>
              <a:rPr lang="en-US" sz="2400" b="1" kern="100" dirty="0">
                <a:solidFill>
                  <a:schemeClr val="accent6"/>
                </a:solidFill>
                <a:latin typeface="Aptos" panose="020B0004020202020204" pitchFamily="34" charset="0"/>
                <a:ea typeface="+mn-ea"/>
                <a:cs typeface="Times New Roman" panose="02020603050405020304" pitchFamily="18" charset="0"/>
              </a:rPr>
              <a:t> and not a hearer only</a:t>
            </a:r>
          </a:p>
        </p:txBody>
      </p:sp>
      <p:sp>
        <p:nvSpPr>
          <p:cNvPr id="3" name="Content Placeholder 2">
            <a:extLst>
              <a:ext uri="{FF2B5EF4-FFF2-40B4-BE49-F238E27FC236}">
                <a16:creationId xmlns:a16="http://schemas.microsoft.com/office/drawing/2014/main" id="{63698DA7-DB84-5BD7-1FCF-9E4D67611139}"/>
              </a:ext>
            </a:extLst>
          </p:cNvPr>
          <p:cNvSpPr>
            <a:spLocks noGrp="1"/>
          </p:cNvSpPr>
          <p:nvPr>
            <p:ph idx="1"/>
          </p:nvPr>
        </p:nvSpPr>
        <p:spPr>
          <a:xfrm>
            <a:off x="838200" y="4024313"/>
            <a:ext cx="7696200" cy="2209800"/>
          </a:xfrm>
        </p:spPr>
        <p:txBody>
          <a:bodyPr/>
          <a:lstStyle/>
          <a:p>
            <a:pPr algn="l"/>
            <a:r>
              <a:rPr lang="en-US" sz="2000" kern="100" dirty="0">
                <a:solidFill>
                  <a:schemeClr val="accent6"/>
                </a:solidFill>
                <a:latin typeface="Aptos" panose="020B0004020202020204" pitchFamily="34" charset="0"/>
                <a:cs typeface="Times New Roman" panose="02020603050405020304" pitchFamily="18" charset="0"/>
              </a:rPr>
              <a:t>22 But be ye doers of the word, and not hearers only, deceiving your own selves.</a:t>
            </a:r>
          </a:p>
          <a:p>
            <a:pPr algn="l"/>
            <a:r>
              <a:rPr lang="en-US" sz="2000" kern="100" dirty="0">
                <a:solidFill>
                  <a:schemeClr val="accent6"/>
                </a:solidFill>
                <a:latin typeface="Aptos" panose="020B0004020202020204" pitchFamily="34" charset="0"/>
                <a:cs typeface="Times New Roman" panose="02020603050405020304" pitchFamily="18" charset="0"/>
              </a:rPr>
              <a:t>23 For if any be a hearer of the word, and not a doer, he is like unto a man beholding his natural face in a glass:</a:t>
            </a:r>
          </a:p>
          <a:p>
            <a:pPr algn="l"/>
            <a:r>
              <a:rPr lang="en-US" sz="2000" kern="100" dirty="0">
                <a:solidFill>
                  <a:schemeClr val="accent6"/>
                </a:solidFill>
                <a:latin typeface="Aptos" panose="020B0004020202020204" pitchFamily="34" charset="0"/>
                <a:cs typeface="Times New Roman" panose="02020603050405020304" pitchFamily="18" charset="0"/>
              </a:rPr>
              <a:t>24 For he </a:t>
            </a:r>
            <a:r>
              <a:rPr lang="en-US" sz="2000" kern="100" dirty="0" err="1">
                <a:solidFill>
                  <a:schemeClr val="accent6"/>
                </a:solidFill>
                <a:latin typeface="Aptos" panose="020B0004020202020204" pitchFamily="34" charset="0"/>
                <a:cs typeface="Times New Roman" panose="02020603050405020304" pitchFamily="18" charset="0"/>
              </a:rPr>
              <a:t>beholdeth</a:t>
            </a:r>
            <a:r>
              <a:rPr lang="en-US" sz="2000" kern="100" dirty="0">
                <a:solidFill>
                  <a:schemeClr val="accent6"/>
                </a:solidFill>
                <a:latin typeface="Aptos" panose="020B0004020202020204" pitchFamily="34" charset="0"/>
                <a:cs typeface="Times New Roman" panose="02020603050405020304" pitchFamily="18" charset="0"/>
              </a:rPr>
              <a:t> himself, and </a:t>
            </a:r>
            <a:r>
              <a:rPr lang="en-US" sz="2000" kern="100" dirty="0" err="1">
                <a:solidFill>
                  <a:schemeClr val="accent6"/>
                </a:solidFill>
                <a:latin typeface="Aptos" panose="020B0004020202020204" pitchFamily="34" charset="0"/>
                <a:cs typeface="Times New Roman" panose="02020603050405020304" pitchFamily="18" charset="0"/>
              </a:rPr>
              <a:t>goeth</a:t>
            </a:r>
            <a:r>
              <a:rPr lang="en-US" sz="2000" kern="100" dirty="0">
                <a:solidFill>
                  <a:schemeClr val="accent6"/>
                </a:solidFill>
                <a:latin typeface="Aptos" panose="020B0004020202020204" pitchFamily="34" charset="0"/>
                <a:cs typeface="Times New Roman" panose="02020603050405020304" pitchFamily="18" charset="0"/>
              </a:rPr>
              <a:t> his way, and straightway </a:t>
            </a:r>
            <a:r>
              <a:rPr lang="en-US" sz="2000" kern="100" dirty="0" err="1">
                <a:solidFill>
                  <a:schemeClr val="accent6"/>
                </a:solidFill>
                <a:latin typeface="Aptos" panose="020B0004020202020204" pitchFamily="34" charset="0"/>
                <a:cs typeface="Times New Roman" panose="02020603050405020304" pitchFamily="18" charset="0"/>
              </a:rPr>
              <a:t>forgetteth</a:t>
            </a:r>
            <a:r>
              <a:rPr lang="en-US" sz="2000" kern="100" dirty="0">
                <a:solidFill>
                  <a:schemeClr val="accent6"/>
                </a:solidFill>
                <a:latin typeface="Aptos" panose="020B0004020202020204" pitchFamily="34" charset="0"/>
                <a:cs typeface="Times New Roman" panose="02020603050405020304" pitchFamily="18" charset="0"/>
              </a:rPr>
              <a:t> what manner of man he was.</a:t>
            </a:r>
          </a:p>
        </p:txBody>
      </p:sp>
      <p:sp>
        <p:nvSpPr>
          <p:cNvPr id="6" name="Title 1">
            <a:extLst>
              <a:ext uri="{FF2B5EF4-FFF2-40B4-BE49-F238E27FC236}">
                <a16:creationId xmlns:a16="http://schemas.microsoft.com/office/drawing/2014/main" id="{53D7E4AF-6CA8-0308-213A-F52E701A42E2}"/>
              </a:ext>
            </a:extLst>
          </p:cNvPr>
          <p:cNvSpPr txBox="1">
            <a:spLocks/>
          </p:cNvSpPr>
          <p:nvPr/>
        </p:nvSpPr>
        <p:spPr bwMode="auto">
          <a:xfrm>
            <a:off x="685800" y="1921240"/>
            <a:ext cx="7772400" cy="823912"/>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a:lstStyle>
          <a:p>
            <a:r>
              <a:rPr lang="en-US" sz="2400" b="1" kern="100" dirty="0">
                <a:solidFill>
                  <a:schemeClr val="accent2"/>
                </a:solidFill>
                <a:latin typeface="Aptos" panose="020B0004020202020204" pitchFamily="34" charset="0"/>
                <a:ea typeface="+mn-ea"/>
                <a:cs typeface="Times New Roman" panose="02020603050405020304" pitchFamily="18" charset="0"/>
              </a:rPr>
              <a:t>You must speak and believe </a:t>
            </a:r>
          </a:p>
          <a:p>
            <a:r>
              <a:rPr lang="en-US" sz="2400" b="1" kern="100" dirty="0">
                <a:solidFill>
                  <a:schemeClr val="accent2"/>
                </a:solidFill>
                <a:latin typeface="Aptos" panose="020B0004020202020204" pitchFamily="34" charset="0"/>
                <a:ea typeface="+mn-ea"/>
                <a:cs typeface="Times New Roman" panose="02020603050405020304" pitchFamily="18" charset="0"/>
              </a:rPr>
              <a:t>the word of God to see results in your life</a:t>
            </a:r>
          </a:p>
        </p:txBody>
      </p:sp>
      <p:sp>
        <p:nvSpPr>
          <p:cNvPr id="8" name="TextBox 7">
            <a:extLst>
              <a:ext uri="{FF2B5EF4-FFF2-40B4-BE49-F238E27FC236}">
                <a16:creationId xmlns:a16="http://schemas.microsoft.com/office/drawing/2014/main" id="{2447A891-FDB5-CD86-E859-6C68FA6BB743}"/>
              </a:ext>
            </a:extLst>
          </p:cNvPr>
          <p:cNvSpPr txBox="1"/>
          <p:nvPr/>
        </p:nvSpPr>
        <p:spPr>
          <a:xfrm>
            <a:off x="2133600" y="3061859"/>
            <a:ext cx="4572000" cy="664797"/>
          </a:xfrm>
          <a:prstGeom prst="rect">
            <a:avLst/>
          </a:prstGeom>
          <a:noFill/>
        </p:spPr>
        <p:txBody>
          <a:bodyPr wrap="square">
            <a:spAutoFit/>
          </a:bodyPr>
          <a:lstStyle/>
          <a:p>
            <a:pPr marL="0" marR="0">
              <a:lnSpc>
                <a:spcPct val="107000"/>
              </a:lnSpc>
              <a:spcBef>
                <a:spcPts val="400"/>
              </a:spcBef>
              <a:spcAft>
                <a:spcPts val="200"/>
              </a:spcAft>
            </a:pPr>
            <a:r>
              <a:rPr lang="en-US" sz="3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1:22-25</a:t>
            </a:r>
          </a:p>
        </p:txBody>
      </p:sp>
    </p:spTree>
    <p:extLst>
      <p:ext uri="{BB962C8B-B14F-4D97-AF65-F5344CB8AC3E}">
        <p14:creationId xmlns:p14="http://schemas.microsoft.com/office/powerpoint/2010/main" val="527619606"/>
      </p:ext>
    </p:extLst>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147112" y="304800"/>
            <a:ext cx="86920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Confess God’s word concerning love</a:t>
            </a:r>
            <a:endParaRPr lang="en-US" sz="2800" b="1" dirty="0">
              <a:solidFill>
                <a:srgbClr val="FFFF00"/>
              </a:solidFill>
              <a:latin typeface="Bookman Old Style" panose="02050604050505020204" pitchFamily="18" charset="0"/>
            </a:endParaRPr>
          </a:p>
        </p:txBody>
      </p:sp>
      <p:sp>
        <p:nvSpPr>
          <p:cNvPr id="4" name="TextBox 3">
            <a:extLst>
              <a:ext uri="{FF2B5EF4-FFF2-40B4-BE49-F238E27FC236}">
                <a16:creationId xmlns:a16="http://schemas.microsoft.com/office/drawing/2014/main" id="{6DD992BC-1E5F-3228-95E9-22C7523B9550}"/>
              </a:ext>
            </a:extLst>
          </p:cNvPr>
          <p:cNvSpPr txBox="1"/>
          <p:nvPr/>
        </p:nvSpPr>
        <p:spPr>
          <a:xfrm>
            <a:off x="609600" y="1981200"/>
            <a:ext cx="8158688" cy="1073884"/>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John 3:16</a:t>
            </a:r>
            <a:endParaRPr lang="en-US" sz="18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For God so loved the world, that he gave his only begotten Son, that whosoever believeth in him should not perish, but have everlasting life.</a:t>
            </a:r>
          </a:p>
        </p:txBody>
      </p:sp>
      <p:pic>
        <p:nvPicPr>
          <p:cNvPr id="3" name="Picture 2" descr="The Cross is at the Center – Cruciform Church of Christ">
            <a:extLst>
              <a:ext uri="{FF2B5EF4-FFF2-40B4-BE49-F238E27FC236}">
                <a16:creationId xmlns:a16="http://schemas.microsoft.com/office/drawing/2014/main" id="{8050E3B8-C146-9031-71FB-C99831A43C6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6406" y="910321"/>
            <a:ext cx="1429594" cy="1344113"/>
          </a:xfrm>
          <a:prstGeom prst="rect">
            <a:avLst/>
          </a:prstGeom>
          <a:noFill/>
          <a:ln>
            <a:noFill/>
          </a:ln>
        </p:spPr>
      </p:pic>
      <p:sp>
        <p:nvSpPr>
          <p:cNvPr id="5" name="TextBox 4">
            <a:extLst>
              <a:ext uri="{FF2B5EF4-FFF2-40B4-BE49-F238E27FC236}">
                <a16:creationId xmlns:a16="http://schemas.microsoft.com/office/drawing/2014/main" id="{EF698531-88CD-5B85-19FB-A28A28F4C77C}"/>
              </a:ext>
            </a:extLst>
          </p:cNvPr>
          <p:cNvSpPr txBox="1"/>
          <p:nvPr/>
        </p:nvSpPr>
        <p:spPr>
          <a:xfrm>
            <a:off x="609600" y="3469169"/>
            <a:ext cx="8158688" cy="971292"/>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Scripture based Confession</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For God so loved me, that he gave his only begotten Son for me, that if I believe in him, I would not perish but have everlasting life.</a:t>
            </a:r>
          </a:p>
        </p:txBody>
      </p:sp>
      <p:sp>
        <p:nvSpPr>
          <p:cNvPr id="6" name="TextBox 5">
            <a:extLst>
              <a:ext uri="{FF2B5EF4-FFF2-40B4-BE49-F238E27FC236}">
                <a16:creationId xmlns:a16="http://schemas.microsoft.com/office/drawing/2014/main" id="{5CBFA577-61E4-2BCF-A2CD-DB67F3CB4CC1}"/>
              </a:ext>
            </a:extLst>
          </p:cNvPr>
          <p:cNvSpPr txBox="1"/>
          <p:nvPr/>
        </p:nvSpPr>
        <p:spPr>
          <a:xfrm>
            <a:off x="602087" y="1309483"/>
            <a:ext cx="3733800" cy="378565"/>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God tells us how much he loved us</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0292961-6EA8-B5C2-43CE-E03DD0127115}"/>
              </a:ext>
            </a:extLst>
          </p:cNvPr>
          <p:cNvSpPr txBox="1"/>
          <p:nvPr/>
        </p:nvSpPr>
        <p:spPr>
          <a:xfrm>
            <a:off x="609600" y="4648200"/>
            <a:ext cx="8158688" cy="1267655"/>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Often we </a:t>
            </a:r>
            <a:r>
              <a:rPr lang="en-US" sz="1800"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find ourselves </a:t>
            </a: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mentally ascending to the fact that God loves us but its not real to us </a:t>
            </a:r>
            <a:r>
              <a:rPr lang="en-US" sz="1800"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on the inside</a:t>
            </a: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The more you confess John 3:16, the more your heart will become rooted and grounded in the love of God – since faith works by love, your faith will grow stronger.</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8934F02-2407-BB46-E71B-B66EC327542E}"/>
              </a:ext>
            </a:extLst>
          </p:cNvPr>
          <p:cNvSpPr txBox="1"/>
          <p:nvPr/>
        </p:nvSpPr>
        <p:spPr>
          <a:xfrm>
            <a:off x="381000" y="4343400"/>
            <a:ext cx="8158688" cy="2005870"/>
          </a:xfrm>
          <a:prstGeom prst="rect">
            <a:avLst/>
          </a:prstGeom>
          <a:noFill/>
        </p:spPr>
        <p:txBody>
          <a:bodyPr wrap="square">
            <a:spAutoFit/>
          </a:bodyPr>
          <a:lstStyle/>
          <a:p>
            <a:pPr marL="0" marR="0" algn="l">
              <a:lnSpc>
                <a:spcPct val="107000"/>
              </a:lnSpc>
              <a:spcAft>
                <a:spcPts val="8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1-3</a:t>
            </a:r>
            <a:endParaRPr lang="en-US" sz="1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Though I speak with the tongues of men and of angels, and have not charity, I am become as sounding brass, or a tinkling cymbal.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though I have the gift of prophecy, and understand all mysteries, and all knowledge; and though I have all faith, so that I could remove mountains, and have not charity, I am nothing.</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though I bestow all my goods to feed the poor, and though I give my body to be burned, and have not charity, it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profiteth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me nothing.</a:t>
            </a:r>
          </a:p>
        </p:txBody>
      </p:sp>
      <p:pic>
        <p:nvPicPr>
          <p:cNvPr id="20482" name="Picture 2" descr="Angel Warriors Images – Browse 13,833 ...">
            <a:extLst>
              <a:ext uri="{FF2B5EF4-FFF2-40B4-BE49-F238E27FC236}">
                <a16:creationId xmlns:a16="http://schemas.microsoft.com/office/drawing/2014/main" id="{D6E4AB8B-4CF4-A796-440B-17DF0D28AE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838201"/>
            <a:ext cx="1447800" cy="9634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5D648D2D-1D5E-739E-8B21-A28AA61C01D7}"/>
              </a:ext>
            </a:extLst>
          </p:cNvPr>
          <p:cNvSpPr txBox="1"/>
          <p:nvPr/>
        </p:nvSpPr>
        <p:spPr>
          <a:xfrm>
            <a:off x="147112" y="3048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2A: Understanding the nature of Love</a:t>
            </a:r>
            <a:endParaRPr lang="en-US" sz="2800" b="1" dirty="0">
              <a:solidFill>
                <a:srgbClr val="FFFF00"/>
              </a:solidFill>
              <a:latin typeface="Bookman Old Style" panose="02050604050505020204" pitchFamily="18" charset="0"/>
            </a:endParaRPr>
          </a:p>
        </p:txBody>
      </p:sp>
      <p:pic>
        <p:nvPicPr>
          <p:cNvPr id="3074" name="Picture 2" descr="What can you do with a languages degree? | Student">
            <a:extLst>
              <a:ext uri="{FF2B5EF4-FFF2-40B4-BE49-F238E27FC236}">
                <a16:creationId xmlns:a16="http://schemas.microsoft.com/office/drawing/2014/main" id="{AA87B6E8-230B-4FA1-3BD3-7E1924AE86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1" y="838201"/>
            <a:ext cx="1447800" cy="9421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18,500+ Cymbal Stock Photos, Pictures &amp; Royalty-Free Images - iStock | Drum  cymbal, Cymbal monkey, Cymbal crash">
            <a:extLst>
              <a:ext uri="{FF2B5EF4-FFF2-40B4-BE49-F238E27FC236}">
                <a16:creationId xmlns:a16="http://schemas.microsoft.com/office/drawing/2014/main" id="{2AC0F2DC-92C1-CF7E-F284-1ABBF7384DCD}"/>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78284" y="768035"/>
            <a:ext cx="1136965" cy="1136965"/>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hinese gong | Manufactum">
            <a:extLst>
              <a:ext uri="{FF2B5EF4-FFF2-40B4-BE49-F238E27FC236}">
                <a16:creationId xmlns:a16="http://schemas.microsoft.com/office/drawing/2014/main" id="{DB7C4379-D829-5168-CCEF-FEFF244DB63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57800" y="766465"/>
            <a:ext cx="1136965" cy="11369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DFEB9542-EE1A-9577-E573-8D46C10F6CC6}"/>
              </a:ext>
            </a:extLst>
          </p:cNvPr>
          <p:cNvSpPr txBox="1"/>
          <p:nvPr/>
        </p:nvSpPr>
        <p:spPr>
          <a:xfrm>
            <a:off x="381000" y="2057400"/>
            <a:ext cx="7391400" cy="2108141"/>
          </a:xfrm>
          <a:prstGeom prst="rect">
            <a:avLst/>
          </a:prstGeom>
          <a:noFill/>
        </p:spPr>
        <p:txBody>
          <a:bodyPr wrap="square">
            <a:spAutoFit/>
          </a:bodyPr>
          <a:lstStyle/>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Multiple languages without love does you no good</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Praying in tongues without love, does you no good</a:t>
            </a:r>
          </a:p>
          <a:p>
            <a:pPr marL="0" marR="0" algn="l">
              <a:lnSpc>
                <a:spcPct val="107000"/>
              </a:lnSpc>
              <a:spcBef>
                <a:spcPts val="200"/>
              </a:spcBef>
            </a:pP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 sounding brass or a tinkling cymbal at the wrong time really messes up the song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If you give “ALL” your goods to the poor, without love it profits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Solomon level knowledge, without love – accomplishes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Having faith to remove mountains – without love, means nothing</a:t>
            </a:r>
          </a:p>
          <a:p>
            <a:pPr marL="0" marR="0" algn="l">
              <a:lnSpc>
                <a:spcPct val="107000"/>
              </a:lnSpc>
              <a:spcBef>
                <a:spcPts val="200"/>
              </a:spcBef>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Even being a martyr – without love – profits nothing</a:t>
            </a:r>
          </a:p>
        </p:txBody>
      </p:sp>
    </p:spTree>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04215D5-354E-39B5-AD31-8F2A544C635A}"/>
              </a:ext>
            </a:extLst>
          </p:cNvPr>
          <p:cNvSpPr txBox="1"/>
          <p:nvPr/>
        </p:nvSpPr>
        <p:spPr>
          <a:xfrm>
            <a:off x="3429000" y="736857"/>
            <a:ext cx="6248400" cy="346826"/>
          </a:xfrm>
          <a:prstGeom prst="rect">
            <a:avLst/>
          </a:prstGeom>
          <a:noFill/>
        </p:spPr>
        <p:txBody>
          <a:bodyPr wrap="square" rtlCol="0">
            <a:spAutoFit/>
          </a:bodyPr>
          <a:lstStyle/>
          <a:p>
            <a:pPr marR="0" algn="l">
              <a:lnSpc>
                <a:spcPct val="107000"/>
              </a:lnSpc>
              <a:spcBef>
                <a:spcPts val="200"/>
              </a:spcBef>
            </a:pPr>
            <a:r>
              <a:rPr lang="en-US" sz="1600" b="1" i="0"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rPr>
              <a:t>Characteristics of Love</a:t>
            </a:r>
            <a:endParaRPr lang="en-US" sz="1600" b="1" i="1" kern="100" dirty="0">
              <a:solidFill>
                <a:schemeClr val="bg1">
                  <a:lumMod val="20000"/>
                  <a:lumOff val="8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B1557BA-9E1E-DB88-2EA1-CF3259259F18}"/>
              </a:ext>
            </a:extLst>
          </p:cNvPr>
          <p:cNvSpPr txBox="1"/>
          <p:nvPr/>
        </p:nvSpPr>
        <p:spPr>
          <a:xfrm>
            <a:off x="5407556" y="2819400"/>
            <a:ext cx="3053288" cy="3583160"/>
          </a:xfrm>
          <a:prstGeom prst="rect">
            <a:avLst/>
          </a:prstGeom>
          <a:noFill/>
        </p:spPr>
        <p:txBody>
          <a:bodyPr wrap="square">
            <a:spAutoFit/>
          </a:bodyPr>
          <a:lstStyle/>
          <a:p>
            <a:pPr algn="l">
              <a:lnSpc>
                <a:spcPct val="107000"/>
              </a:lnSpc>
              <a:spcAft>
                <a:spcPts val="800"/>
              </a:spcAft>
            </a:pPr>
            <a:r>
              <a:rPr lang="en-US" sz="18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4-7</a:t>
            </a:r>
            <a:endPar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4 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suffereth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long, and is kind; 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envieth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charity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vaunteth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itself, is not puffed up,</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5 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Doth not behave itself unseemly,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seeketh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her own, is not easily provoked, thinketh no evil;</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6 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Rejoiceth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not in iniquity, but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rejoiceth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the truth;</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7 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Beareth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 believeth all things,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hopeth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endureth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all things.</a:t>
            </a:r>
          </a:p>
        </p:txBody>
      </p:sp>
      <p:sp>
        <p:nvSpPr>
          <p:cNvPr id="2" name="TextBox 1">
            <a:extLst>
              <a:ext uri="{FF2B5EF4-FFF2-40B4-BE49-F238E27FC236}">
                <a16:creationId xmlns:a16="http://schemas.microsoft.com/office/drawing/2014/main" id="{561A0E4A-EF1B-0A00-14A4-4E3E3C99CEE7}"/>
              </a:ext>
            </a:extLst>
          </p:cNvPr>
          <p:cNvSpPr txBox="1"/>
          <p:nvPr/>
        </p:nvSpPr>
        <p:spPr>
          <a:xfrm>
            <a:off x="147112" y="304800"/>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2B: Understanding the nature of Love</a:t>
            </a:r>
            <a:endParaRPr lang="en-US" sz="2800" b="1" dirty="0">
              <a:solidFill>
                <a:srgbClr val="FFFF00"/>
              </a:solidFill>
              <a:latin typeface="Bookman Old Style" panose="02050604050505020204" pitchFamily="18" charset="0"/>
            </a:endParaRPr>
          </a:p>
        </p:txBody>
      </p:sp>
      <p:sp>
        <p:nvSpPr>
          <p:cNvPr id="7" name="TextBox 6">
            <a:extLst>
              <a:ext uri="{FF2B5EF4-FFF2-40B4-BE49-F238E27FC236}">
                <a16:creationId xmlns:a16="http://schemas.microsoft.com/office/drawing/2014/main" id="{A84A5B74-CEAB-935A-34EF-51406E6D9804}"/>
              </a:ext>
            </a:extLst>
          </p:cNvPr>
          <p:cNvSpPr txBox="1"/>
          <p:nvPr/>
        </p:nvSpPr>
        <p:spPr>
          <a:xfrm>
            <a:off x="381000" y="2197366"/>
            <a:ext cx="4876800" cy="4250651"/>
          </a:xfrm>
          <a:prstGeom prst="rect">
            <a:avLst/>
          </a:prstGeom>
          <a:noFill/>
        </p:spPr>
        <p:txBody>
          <a:bodyPr wrap="square">
            <a:spAutoFit/>
          </a:bodyPr>
          <a:lstStyle/>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Long suffering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Envies not</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err="1">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Vaunteth</a:t>
            </a: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not itself - to boast or brag about something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Doesn’t behave in a way that it not fit</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Does not look for its own benefit</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Not easily provoked – it has a long fuse</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Iniquity is immoral or grossly unfair behavior – [Loosed not the house of his prisoners]</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rejoices in the truth</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Bear all things – means to help carry a burden, or endure something</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is never in unbelief</a:t>
            </a:r>
          </a:p>
          <a:p>
            <a:pPr marL="171450" indent="-171450" algn="l">
              <a:lnSpc>
                <a:spcPct val="107000"/>
              </a:lnSpc>
              <a:spcBef>
                <a:spcPts val="200"/>
              </a:spcBef>
              <a:buFont typeface="Arial" panose="020B0604020202020204" pitchFamily="34" charset="0"/>
              <a:buChar char="•"/>
            </a:pPr>
            <a:endPar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Love has a basis of hope – Hebrews 11:1</a:t>
            </a:r>
          </a:p>
          <a:p>
            <a:pPr marL="171450" indent="-171450" algn="l">
              <a:lnSpc>
                <a:spcPct val="107000"/>
              </a:lnSpc>
              <a:spcBef>
                <a:spcPts val="200"/>
              </a:spcBef>
              <a:buFont typeface="Arial" panose="020B0604020202020204" pitchFamily="34" charset="0"/>
              <a:buChar char="•"/>
            </a:pPr>
            <a:r>
              <a:rPr lang="en-US" sz="12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To endure all things is to remain in difficult situations for the sake of others</a:t>
            </a:r>
          </a:p>
        </p:txBody>
      </p:sp>
      <p:pic>
        <p:nvPicPr>
          <p:cNvPr id="4098" name="Picture 2" descr="Facing the Modern Mystery: Moai of Rapa Nui (Easter Island)">
            <a:extLst>
              <a:ext uri="{FF2B5EF4-FFF2-40B4-BE49-F238E27FC236}">
                <a16:creationId xmlns:a16="http://schemas.microsoft.com/office/drawing/2014/main" id="{A4C3745E-4A23-2E9B-944C-C5A7749CDF9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914400"/>
            <a:ext cx="1828800" cy="122174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2F94487-03B4-FDAD-6F02-9860E1A61E76}"/>
              </a:ext>
            </a:extLst>
          </p:cNvPr>
          <p:cNvSpPr txBox="1"/>
          <p:nvPr/>
        </p:nvSpPr>
        <p:spPr>
          <a:xfrm>
            <a:off x="2362200" y="1054074"/>
            <a:ext cx="6019800" cy="1032206"/>
          </a:xfrm>
          <a:prstGeom prst="rect">
            <a:avLst/>
          </a:prstGeom>
          <a:noFill/>
        </p:spPr>
        <p:txBody>
          <a:bodyPr wrap="square">
            <a:spAutoFit/>
          </a:bodyPr>
          <a:lstStyle/>
          <a:p>
            <a:pPr marL="171450" indent="-171450" algn="l">
              <a:lnSpc>
                <a:spcPct val="107000"/>
              </a:lnSpc>
              <a:spcBef>
                <a:spcPts val="200"/>
              </a:spcBef>
              <a:buFont typeface="Arial" panose="020B0604020202020204" pitchFamily="34" charset="0"/>
              <a:buChar char="•"/>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Is not puffed up – some similarities to the easter Island statues – (haughty means you act superior or look down on others) </a:t>
            </a:r>
            <a:endParaRPr lang="en-US" sz="1400"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endParaRPr>
          </a:p>
          <a:p>
            <a:pPr marL="171450" indent="-171450" algn="l">
              <a:lnSpc>
                <a:spcPct val="107000"/>
              </a:lnSpc>
              <a:spcBef>
                <a:spcPts val="200"/>
              </a:spcBef>
              <a:buFont typeface="Arial" panose="020B0604020202020204" pitchFamily="34" charset="0"/>
              <a:buChar char="•"/>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Puffed up is a person who is proud and vain—who wants to make themselves appear or seem bigger and better than they are</a:t>
            </a:r>
          </a:p>
        </p:txBody>
      </p:sp>
    </p:spTree>
    <p:extLst>
      <p:ext uri="{BB962C8B-B14F-4D97-AF65-F5344CB8AC3E}">
        <p14:creationId xmlns:p14="http://schemas.microsoft.com/office/powerpoint/2010/main" val="3126522649"/>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B2C0844-03D1-0459-E89D-34019278608C}"/>
              </a:ext>
            </a:extLst>
          </p:cNvPr>
          <p:cNvSpPr txBox="1"/>
          <p:nvPr/>
        </p:nvSpPr>
        <p:spPr>
          <a:xfrm>
            <a:off x="228600" y="737634"/>
            <a:ext cx="4953000" cy="801694"/>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Things other than love – will fail or vanish away</a:t>
            </a:r>
          </a:p>
          <a:p>
            <a:pPr marL="0" marR="0" algn="l">
              <a:lnSpc>
                <a:spcPct val="107000"/>
              </a:lnSpc>
              <a:spcAft>
                <a:spcPts val="800"/>
              </a:spcAft>
            </a:pPr>
            <a:r>
              <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Prophecies fail, tongues cease, knowledge vanishes (Noah’s Ark – Preflood world knowledge – megalithic stone structures)</a:t>
            </a:r>
          </a:p>
        </p:txBody>
      </p:sp>
      <p:sp>
        <p:nvSpPr>
          <p:cNvPr id="7" name="TextBox 6">
            <a:extLst>
              <a:ext uri="{FF2B5EF4-FFF2-40B4-BE49-F238E27FC236}">
                <a16:creationId xmlns:a16="http://schemas.microsoft.com/office/drawing/2014/main" id="{7F2B317E-34E0-8EB1-9945-8281EE6E5367}"/>
              </a:ext>
            </a:extLst>
          </p:cNvPr>
          <p:cNvSpPr txBox="1"/>
          <p:nvPr/>
        </p:nvSpPr>
        <p:spPr>
          <a:xfrm>
            <a:off x="329217" y="2463687"/>
            <a:ext cx="6172200" cy="3901902"/>
          </a:xfrm>
          <a:prstGeom prst="rect">
            <a:avLst/>
          </a:prstGeom>
          <a:noFill/>
        </p:spPr>
        <p:txBody>
          <a:bodyPr wrap="square">
            <a:spAutoFit/>
          </a:bodyPr>
          <a:lstStyle/>
          <a:p>
            <a:pPr marL="0" marR="0" algn="l">
              <a:lnSpc>
                <a:spcPct val="107000"/>
              </a:lnSpc>
              <a:spcAft>
                <a:spcPts val="800"/>
              </a:spcAft>
            </a:pPr>
            <a:r>
              <a:rPr lang="en-US" sz="1400"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1 Corinthians 13: 8-13</a:t>
            </a:r>
            <a:endParaRPr lang="en-US" sz="14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Charity never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faileth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but whether there be prophecies, they shall fail; whether there be tongues, they shall cease; whether there be knowledge, it shall vanish away.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we know in part, and we prophesy in part.</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10 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when that which is perfect is come, then that which is in part shall be done away.</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11 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When I was a child, I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spake</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as a child, I understood as a child, </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thought as a child: but when I became a man, I put away childish things.</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12 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now we see through a glass, darkly; but then face to face: </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now I know in part; but then shall I know even as also I am known.</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13 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now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abideth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faith, hope, charity, these three; but the greatest of these is charity.</a:t>
            </a:r>
          </a:p>
        </p:txBody>
      </p:sp>
      <p:sp>
        <p:nvSpPr>
          <p:cNvPr id="2" name="TextBox 1">
            <a:extLst>
              <a:ext uri="{FF2B5EF4-FFF2-40B4-BE49-F238E27FC236}">
                <a16:creationId xmlns:a16="http://schemas.microsoft.com/office/drawing/2014/main" id="{D1B791C8-5B97-2E94-A60B-9C76CA7F2866}"/>
              </a:ext>
            </a:extLst>
          </p:cNvPr>
          <p:cNvSpPr txBox="1"/>
          <p:nvPr/>
        </p:nvSpPr>
        <p:spPr>
          <a:xfrm>
            <a:off x="152400" y="139838"/>
            <a:ext cx="81586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Step 2C: Understanding the nature of Love</a:t>
            </a:r>
            <a:endParaRPr lang="en-US" sz="2800" b="1" dirty="0">
              <a:solidFill>
                <a:srgbClr val="FFFF00"/>
              </a:solidFill>
              <a:latin typeface="Bookman Old Style" panose="02050604050505020204" pitchFamily="18" charset="0"/>
            </a:endParaRPr>
          </a:p>
        </p:txBody>
      </p:sp>
      <p:pic>
        <p:nvPicPr>
          <p:cNvPr id="3" name="Picture 2" descr="The Megalithic Crystalline Geopolymer ...">
            <a:extLst>
              <a:ext uri="{FF2B5EF4-FFF2-40B4-BE49-F238E27FC236}">
                <a16:creationId xmlns:a16="http://schemas.microsoft.com/office/drawing/2014/main" id="{319D0E5C-62BE-6717-1A78-36AD5E3A63E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745540"/>
            <a:ext cx="1285240" cy="989330"/>
          </a:xfrm>
          <a:prstGeom prst="rect">
            <a:avLst/>
          </a:prstGeom>
          <a:noFill/>
          <a:ln>
            <a:noFill/>
          </a:ln>
        </p:spPr>
      </p:pic>
      <p:pic>
        <p:nvPicPr>
          <p:cNvPr id="4" name="Picture 3" descr="Grace Baptist Church">
            <a:extLst>
              <a:ext uri="{FF2B5EF4-FFF2-40B4-BE49-F238E27FC236}">
                <a16:creationId xmlns:a16="http://schemas.microsoft.com/office/drawing/2014/main" id="{ED4F40A4-B058-135F-1790-A06A391BA61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745540"/>
            <a:ext cx="1454785" cy="966470"/>
          </a:xfrm>
          <a:prstGeom prst="rect">
            <a:avLst/>
          </a:prstGeom>
          <a:noFill/>
          <a:ln>
            <a:noFill/>
          </a:ln>
        </p:spPr>
      </p:pic>
      <p:sp>
        <p:nvSpPr>
          <p:cNvPr id="9" name="TextBox 8">
            <a:extLst>
              <a:ext uri="{FF2B5EF4-FFF2-40B4-BE49-F238E27FC236}">
                <a16:creationId xmlns:a16="http://schemas.microsoft.com/office/drawing/2014/main" id="{150D245F-7703-E07A-E317-7223D3926A3B}"/>
              </a:ext>
            </a:extLst>
          </p:cNvPr>
          <p:cNvSpPr txBox="1"/>
          <p:nvPr/>
        </p:nvSpPr>
        <p:spPr>
          <a:xfrm>
            <a:off x="329217" y="1656409"/>
            <a:ext cx="3423634" cy="664797"/>
          </a:xfrm>
          <a:prstGeom prst="rect">
            <a:avLst/>
          </a:prstGeom>
          <a:noFill/>
        </p:spPr>
        <p:txBody>
          <a:bodyPr wrap="square">
            <a:spAutoFit/>
          </a:bodyPr>
          <a:lstStyle/>
          <a:p>
            <a:pPr marL="0" marR="0" algn="l">
              <a:lnSpc>
                <a:spcPct val="107000"/>
              </a:lnSpc>
              <a:spcAft>
                <a:spcPts val="800"/>
              </a:spcAft>
            </a:pPr>
            <a:r>
              <a:rPr lang="en-US" sz="3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Love never fails</a:t>
            </a:r>
          </a:p>
        </p:txBody>
      </p:sp>
      <p:sp>
        <p:nvSpPr>
          <p:cNvPr id="10" name="AutoShape 4" descr="Kerrin Flat Wall Mirror">
            <a:extLst>
              <a:ext uri="{FF2B5EF4-FFF2-40B4-BE49-F238E27FC236}">
                <a16:creationId xmlns:a16="http://schemas.microsoft.com/office/drawing/2014/main" id="{921F897F-AB24-AD48-B33E-2DB0214C15FB}"/>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 name="Picture 11">
            <a:extLst>
              <a:ext uri="{FF2B5EF4-FFF2-40B4-BE49-F238E27FC236}">
                <a16:creationId xmlns:a16="http://schemas.microsoft.com/office/drawing/2014/main" id="{2149A3AB-2693-C9C1-7B48-6087FA09852F}"/>
              </a:ext>
            </a:extLst>
          </p:cNvPr>
          <p:cNvPicPr>
            <a:picLocks noChangeAspect="1"/>
          </p:cNvPicPr>
          <p:nvPr/>
        </p:nvPicPr>
        <p:blipFill>
          <a:blip r:embed="rId4"/>
          <a:stretch>
            <a:fillRect/>
          </a:stretch>
        </p:blipFill>
        <p:spPr>
          <a:xfrm>
            <a:off x="6773562" y="3810000"/>
            <a:ext cx="1656314" cy="2269763"/>
          </a:xfrm>
          <a:prstGeom prst="rect">
            <a:avLst/>
          </a:prstGeom>
        </p:spPr>
      </p:pic>
    </p:spTree>
    <p:extLst>
      <p:ext uri="{BB962C8B-B14F-4D97-AF65-F5344CB8AC3E}">
        <p14:creationId xmlns:p14="http://schemas.microsoft.com/office/powerpoint/2010/main" val="1914922872"/>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064B7EE-5A57-65E4-9039-915D18DC3129}"/>
              </a:ext>
            </a:extLst>
          </p:cNvPr>
          <p:cNvSpPr txBox="1"/>
          <p:nvPr/>
        </p:nvSpPr>
        <p:spPr>
          <a:xfrm>
            <a:off x="304800" y="4953000"/>
            <a:ext cx="8158688" cy="1109150"/>
          </a:xfrm>
          <a:prstGeom prst="rect">
            <a:avLst/>
          </a:prstGeom>
          <a:noFill/>
        </p:spPr>
        <p:txBody>
          <a:bodyPr wrap="square">
            <a:spAutoFit/>
          </a:bodyPr>
          <a:lstStyle/>
          <a:p>
            <a:pPr algn="l">
              <a:lnSpc>
                <a:spcPct val="107000"/>
              </a:lnSpc>
            </a:pPr>
            <a:r>
              <a:rPr lang="en-US" sz="1400" b="1" i="1" kern="100" dirty="0">
                <a:solidFill>
                  <a:schemeClr val="accent2"/>
                </a:solidFill>
                <a:latin typeface="Aptos" panose="020B0004020202020204" pitchFamily="34" charset="0"/>
                <a:cs typeface="Times New Roman" panose="02020603050405020304" pitchFamily="18" charset="0"/>
              </a:rPr>
              <a:t>Ephesians 5:1-2</a:t>
            </a:r>
          </a:p>
          <a:p>
            <a:pPr algn="l">
              <a:lnSpc>
                <a:spcPct val="107000"/>
              </a:lnSpc>
              <a:spcAft>
                <a:spcPts val="800"/>
              </a:spcAft>
            </a:pPr>
            <a:r>
              <a:rPr lang="en-US" sz="1400" kern="100" dirty="0">
                <a:solidFill>
                  <a:schemeClr val="accent6"/>
                </a:solidFill>
                <a:latin typeface="Aptos" panose="020B0004020202020204" pitchFamily="34" charset="0"/>
                <a:cs typeface="Times New Roman" panose="02020603050405020304" pitchFamily="18" charset="0"/>
              </a:rPr>
              <a:t>Be ye therefore followers of God, as dear children;</a:t>
            </a:r>
          </a:p>
          <a:p>
            <a:pPr algn="l">
              <a:lnSpc>
                <a:spcPct val="107000"/>
              </a:lnSpc>
              <a:spcAft>
                <a:spcPts val="800"/>
              </a:spcAft>
            </a:pPr>
            <a:r>
              <a:rPr lang="en-US" sz="1400" kern="100" dirty="0">
                <a:solidFill>
                  <a:schemeClr val="accent6"/>
                </a:solidFill>
                <a:latin typeface="Aptos" panose="020B0004020202020204" pitchFamily="34" charset="0"/>
                <a:cs typeface="Times New Roman" panose="02020603050405020304" pitchFamily="18" charset="0"/>
              </a:rPr>
              <a:t>2 And walk in love, as Christ also hath loved us, and hath given himself for us an offering and a sacrifice to God for a </a:t>
            </a:r>
            <a:r>
              <a:rPr lang="en-US" sz="1400" kern="100" dirty="0" err="1">
                <a:solidFill>
                  <a:schemeClr val="accent6"/>
                </a:solidFill>
                <a:latin typeface="Aptos" panose="020B0004020202020204" pitchFamily="34" charset="0"/>
                <a:cs typeface="Times New Roman" panose="02020603050405020304" pitchFamily="18" charset="0"/>
              </a:rPr>
              <a:t>sweetsmelling</a:t>
            </a:r>
            <a:r>
              <a:rPr lang="en-US" sz="1400" kern="100" dirty="0">
                <a:solidFill>
                  <a:schemeClr val="accent6"/>
                </a:solidFill>
                <a:latin typeface="Aptos" panose="020B0004020202020204" pitchFamily="34" charset="0"/>
                <a:cs typeface="Times New Roman" panose="02020603050405020304" pitchFamily="18" charset="0"/>
              </a:rPr>
              <a:t> </a:t>
            </a:r>
            <a:r>
              <a:rPr lang="en-US" sz="1400" kern="100" dirty="0" err="1">
                <a:solidFill>
                  <a:schemeClr val="accent6"/>
                </a:solidFill>
                <a:latin typeface="Aptos" panose="020B0004020202020204" pitchFamily="34" charset="0"/>
                <a:cs typeface="Times New Roman" panose="02020603050405020304" pitchFamily="18" charset="0"/>
              </a:rPr>
              <a:t>savour</a:t>
            </a:r>
            <a:r>
              <a:rPr lang="en-US" sz="1400" kern="100" dirty="0">
                <a:solidFill>
                  <a:schemeClr val="accent6"/>
                </a:solidFill>
                <a:latin typeface="Aptos" panose="020B0004020202020204" pitchFamily="34" charset="0"/>
                <a:cs typeface="Times New Roman" panose="02020603050405020304" pitchFamily="18" charset="0"/>
              </a:rPr>
              <a:t>.</a:t>
            </a:r>
          </a:p>
        </p:txBody>
      </p:sp>
      <p:sp>
        <p:nvSpPr>
          <p:cNvPr id="2" name="TextBox 1">
            <a:extLst>
              <a:ext uri="{FF2B5EF4-FFF2-40B4-BE49-F238E27FC236}">
                <a16:creationId xmlns:a16="http://schemas.microsoft.com/office/drawing/2014/main" id="{E70CA9A0-09FC-A971-0176-7622924A8192}"/>
              </a:ext>
            </a:extLst>
          </p:cNvPr>
          <p:cNvSpPr txBox="1"/>
          <p:nvPr/>
        </p:nvSpPr>
        <p:spPr>
          <a:xfrm>
            <a:off x="147112" y="304800"/>
            <a:ext cx="8692088" cy="461665"/>
          </a:xfrm>
          <a:prstGeom prst="rect">
            <a:avLst/>
          </a:prstGeom>
          <a:noFill/>
        </p:spPr>
        <p:txBody>
          <a:bodyPr wrap="square" rtlCol="0">
            <a:spAutoFit/>
          </a:bodyPr>
          <a:lstStyle/>
          <a:p>
            <a:pPr algn="ctr"/>
            <a:r>
              <a:rPr lang="en-US" sz="2400" b="1" dirty="0">
                <a:solidFill>
                  <a:srgbClr val="FFFF00"/>
                </a:solidFill>
                <a:latin typeface="Bookman Old Style" panose="02050604050505020204" pitchFamily="18" charset="0"/>
              </a:rPr>
              <a:t>Applied Faith: Confess God’s word concerning love</a:t>
            </a:r>
            <a:endParaRPr lang="en-US" sz="2800" b="1" dirty="0">
              <a:solidFill>
                <a:srgbClr val="FFFF00"/>
              </a:solidFill>
              <a:latin typeface="Bookman Old Style" panose="02050604050505020204" pitchFamily="18" charset="0"/>
            </a:endParaRPr>
          </a:p>
        </p:txBody>
      </p:sp>
      <p:sp>
        <p:nvSpPr>
          <p:cNvPr id="3" name="TextBox 2">
            <a:extLst>
              <a:ext uri="{FF2B5EF4-FFF2-40B4-BE49-F238E27FC236}">
                <a16:creationId xmlns:a16="http://schemas.microsoft.com/office/drawing/2014/main" id="{D73839CE-3095-187D-0199-FB8FAE97DAC2}"/>
              </a:ext>
            </a:extLst>
          </p:cNvPr>
          <p:cNvSpPr txBox="1"/>
          <p:nvPr/>
        </p:nvSpPr>
        <p:spPr>
          <a:xfrm>
            <a:off x="381000" y="952570"/>
            <a:ext cx="8158688" cy="1267655"/>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Scripture based Confession</a:t>
            </a: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 </a:t>
            </a: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I walk in love as Jesus has also love me. I am patient, I am kind, I am not envious of others. I do not think of myself more highly than I ought to think. </a:t>
            </a:r>
            <a:r>
              <a:rPr lang="en-US" sz="1800" b="1" i="1"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As I practice walking in love towards others, I think on things are good, pure, lovely, just and of a good report.</a:t>
            </a: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23" name="TextBox 22">
            <a:extLst>
              <a:ext uri="{FF2B5EF4-FFF2-40B4-BE49-F238E27FC236}">
                <a16:creationId xmlns:a16="http://schemas.microsoft.com/office/drawing/2014/main" id="{57D8981F-E6FD-2FE9-60E0-0A5EF5EFCADE}"/>
              </a:ext>
            </a:extLst>
          </p:cNvPr>
          <p:cNvSpPr txBox="1"/>
          <p:nvPr/>
        </p:nvSpPr>
        <p:spPr>
          <a:xfrm>
            <a:off x="304800" y="3795603"/>
            <a:ext cx="6019800" cy="954107"/>
          </a:xfrm>
          <a:prstGeom prst="rect">
            <a:avLst/>
          </a:prstGeom>
          <a:noFill/>
        </p:spPr>
        <p:txBody>
          <a:bodyPr wrap="square">
            <a:spAutoFit/>
          </a:bodyPr>
          <a:lstStyle/>
          <a:p>
            <a:pPr algn="l"/>
            <a:r>
              <a:rPr lang="en-US" sz="1400" b="1" i="1" kern="100" dirty="0">
                <a:solidFill>
                  <a:schemeClr val="accent2"/>
                </a:solidFill>
                <a:latin typeface="Aptos" panose="020B0004020202020204" pitchFamily="34" charset="0"/>
                <a:cs typeface="Times New Roman" panose="02020603050405020304" pitchFamily="18" charset="0"/>
              </a:rPr>
              <a:t>Romans 12:3</a:t>
            </a:r>
          </a:p>
          <a:p>
            <a:pPr algn="l"/>
            <a:r>
              <a:rPr lang="en-US" sz="1400" kern="100" dirty="0">
                <a:solidFill>
                  <a:schemeClr val="accent6"/>
                </a:solidFill>
                <a:latin typeface="Aptos" panose="020B0004020202020204" pitchFamily="34" charset="0"/>
                <a:cs typeface="Times New Roman" panose="02020603050405020304" pitchFamily="18" charset="0"/>
              </a:rPr>
              <a:t>For I say, through the grace given unto me, to every man that is among you, not to think of himself more highly than he ought to think; but to think soberly, according as God hath dealt to every man the measure of faith.</a:t>
            </a:r>
          </a:p>
        </p:txBody>
      </p:sp>
      <p:sp>
        <p:nvSpPr>
          <p:cNvPr id="25" name="TextBox 24">
            <a:extLst>
              <a:ext uri="{FF2B5EF4-FFF2-40B4-BE49-F238E27FC236}">
                <a16:creationId xmlns:a16="http://schemas.microsoft.com/office/drawing/2014/main" id="{90C9DE8A-2F49-1169-08AC-F4DC6D545485}"/>
              </a:ext>
            </a:extLst>
          </p:cNvPr>
          <p:cNvSpPr txBox="1"/>
          <p:nvPr/>
        </p:nvSpPr>
        <p:spPr>
          <a:xfrm>
            <a:off x="311161" y="2638206"/>
            <a:ext cx="8228527" cy="954107"/>
          </a:xfrm>
          <a:prstGeom prst="rect">
            <a:avLst/>
          </a:prstGeom>
          <a:noFill/>
        </p:spPr>
        <p:txBody>
          <a:bodyPr wrap="square">
            <a:spAutoFit/>
          </a:bodyPr>
          <a:lstStyle/>
          <a:p>
            <a:pPr algn="l"/>
            <a:r>
              <a:rPr lang="en-US" sz="1400" b="1" i="1" kern="100" dirty="0">
                <a:solidFill>
                  <a:schemeClr val="accent2"/>
                </a:solidFill>
                <a:latin typeface="Aptos" panose="020B0004020202020204" pitchFamily="34" charset="0"/>
                <a:cs typeface="Times New Roman" panose="02020603050405020304" pitchFamily="18" charset="0"/>
              </a:rPr>
              <a:t>Philippians 4:8</a:t>
            </a:r>
          </a:p>
          <a:p>
            <a:pPr algn="l"/>
            <a:r>
              <a:rPr lang="en-US" sz="1400" kern="100" dirty="0">
                <a:solidFill>
                  <a:schemeClr val="accent6"/>
                </a:solidFill>
                <a:latin typeface="Aptos" panose="020B0004020202020204" pitchFamily="34" charset="0"/>
                <a:cs typeface="Times New Roman" panose="02020603050405020304" pitchFamily="18" charset="0"/>
              </a:rPr>
              <a:t>8 Finally, brethren, whatsoever things are true, whatsoever things are honest, whatsoever things are just, whatsoever things are pure, whatsoever things are lovely, whatsoever things are of good report; if there be any virtue, and if there be any praise, think on these things.</a:t>
            </a:r>
          </a:p>
        </p:txBody>
      </p:sp>
    </p:spTree>
    <p:extLst>
      <p:ext uri="{BB962C8B-B14F-4D97-AF65-F5344CB8AC3E}">
        <p14:creationId xmlns:p14="http://schemas.microsoft.com/office/powerpoint/2010/main" val="567009482"/>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675B319-5C6E-61F5-65F7-7B7226DAEC51}"/>
              </a:ext>
            </a:extLst>
          </p:cNvPr>
          <p:cNvSpPr txBox="1"/>
          <p:nvPr/>
        </p:nvSpPr>
        <p:spPr>
          <a:xfrm>
            <a:off x="316606" y="1079828"/>
            <a:ext cx="4343400" cy="622478"/>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Establish yourself in righteousness</a:t>
            </a:r>
          </a:p>
          <a:p>
            <a:pPr marL="0" marR="0" algn="l">
              <a:lnSpc>
                <a:spcPct val="107000"/>
              </a:lnSpc>
              <a:spcBef>
                <a:spcPts val="400"/>
              </a:spcBef>
              <a:spcAft>
                <a:spcPts val="200"/>
              </a:spcAft>
            </a:pPr>
            <a:r>
              <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Confession: I am the righteousness of God in Christ</a:t>
            </a:r>
          </a:p>
        </p:txBody>
      </p:sp>
      <p:sp>
        <p:nvSpPr>
          <p:cNvPr id="6" name="TextBox 5">
            <a:extLst>
              <a:ext uri="{FF2B5EF4-FFF2-40B4-BE49-F238E27FC236}">
                <a16:creationId xmlns:a16="http://schemas.microsoft.com/office/drawing/2014/main" id="{9382B8A6-CD21-0D76-A4BE-FB42F2EE7285}"/>
              </a:ext>
            </a:extLst>
          </p:cNvPr>
          <p:cNvSpPr txBox="1"/>
          <p:nvPr/>
        </p:nvSpPr>
        <p:spPr>
          <a:xfrm>
            <a:off x="323045" y="5540417"/>
            <a:ext cx="8158688" cy="899413"/>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2 Corinthians 5:21</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For he hath made him to be sin for us, who knew no sin; that we might be made the righteousness of God in him.</a:t>
            </a:r>
          </a:p>
        </p:txBody>
      </p:sp>
      <p:sp>
        <p:nvSpPr>
          <p:cNvPr id="2" name="TextBox 1">
            <a:extLst>
              <a:ext uri="{FF2B5EF4-FFF2-40B4-BE49-F238E27FC236}">
                <a16:creationId xmlns:a16="http://schemas.microsoft.com/office/drawing/2014/main" id="{E93CD431-3097-FAE0-EC1F-028FB3EF16A0}"/>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righteousness</a:t>
            </a:r>
            <a:endParaRPr lang="en-US" sz="2000" b="1" dirty="0">
              <a:solidFill>
                <a:srgbClr val="FFFF00"/>
              </a:solidFill>
              <a:latin typeface="Bookman Old Style" panose="02050604050505020204" pitchFamily="18" charset="0"/>
            </a:endParaRPr>
          </a:p>
        </p:txBody>
      </p:sp>
      <p:pic>
        <p:nvPicPr>
          <p:cNvPr id="3" name="Picture 2" descr="The Armor of God: Covered by His ...">
            <a:extLst>
              <a:ext uri="{FF2B5EF4-FFF2-40B4-BE49-F238E27FC236}">
                <a16:creationId xmlns:a16="http://schemas.microsoft.com/office/drawing/2014/main" id="{C3264547-4E5A-3A05-F861-C20A341089B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100230"/>
            <a:ext cx="2827020" cy="1888996"/>
          </a:xfrm>
          <a:prstGeom prst="rect">
            <a:avLst/>
          </a:prstGeom>
          <a:noFill/>
          <a:ln>
            <a:noFill/>
          </a:ln>
        </p:spPr>
      </p:pic>
      <p:sp>
        <p:nvSpPr>
          <p:cNvPr id="8" name="TextBox 7">
            <a:extLst>
              <a:ext uri="{FF2B5EF4-FFF2-40B4-BE49-F238E27FC236}">
                <a16:creationId xmlns:a16="http://schemas.microsoft.com/office/drawing/2014/main" id="{B0C3B172-04ED-2806-FC73-67A9C7969524}"/>
              </a:ext>
            </a:extLst>
          </p:cNvPr>
          <p:cNvSpPr txBox="1"/>
          <p:nvPr/>
        </p:nvSpPr>
        <p:spPr>
          <a:xfrm>
            <a:off x="2133600" y="418170"/>
            <a:ext cx="4572000" cy="346826"/>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We wear the breast plate of righteousness</a:t>
            </a:r>
          </a:p>
        </p:txBody>
      </p:sp>
      <p:sp>
        <p:nvSpPr>
          <p:cNvPr id="9" name="TextBox 8">
            <a:extLst>
              <a:ext uri="{FF2B5EF4-FFF2-40B4-BE49-F238E27FC236}">
                <a16:creationId xmlns:a16="http://schemas.microsoft.com/office/drawing/2014/main" id="{12210407-FF75-11DF-DB15-76E995582EA7}"/>
              </a:ext>
            </a:extLst>
          </p:cNvPr>
          <p:cNvSpPr txBox="1"/>
          <p:nvPr/>
        </p:nvSpPr>
        <p:spPr>
          <a:xfrm>
            <a:off x="323045" y="2559579"/>
            <a:ext cx="4677178" cy="315023"/>
          </a:xfrm>
          <a:prstGeom prst="rect">
            <a:avLst/>
          </a:prstGeom>
          <a:noFill/>
        </p:spPr>
        <p:txBody>
          <a:bodyPr wrap="square" rtlCol="0">
            <a:spAutoFit/>
          </a:bodyPr>
          <a:lstStyle/>
          <a:p>
            <a:pPr marL="0" marR="0" algn="l">
              <a:lnSpc>
                <a:spcPct val="107000"/>
              </a:lnSpc>
              <a:spcBef>
                <a:spcPts val="400"/>
              </a:spcBef>
              <a:spcAft>
                <a:spcPts val="200"/>
              </a:spcAft>
            </a:pPr>
            <a:r>
              <a:rPr lang="en-US" sz="14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does it mean to be the righteous of God in Christ?</a:t>
            </a:r>
            <a:endParaRPr lang="en-US" sz="1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BD5C81D1-3CC7-9731-D4CE-5CFE69B7A9BE}"/>
              </a:ext>
            </a:extLst>
          </p:cNvPr>
          <p:cNvSpPr txBox="1"/>
          <p:nvPr/>
        </p:nvSpPr>
        <p:spPr>
          <a:xfrm>
            <a:off x="375634" y="4191000"/>
            <a:ext cx="4572000" cy="1116459"/>
          </a:xfrm>
          <a:prstGeom prst="rect">
            <a:avLst/>
          </a:prstGeom>
          <a:noFill/>
        </p:spPr>
        <p:txBody>
          <a:bodyPr wrap="square">
            <a:spAutoFit/>
          </a:bodyPr>
          <a:lstStyle/>
          <a:p>
            <a:pPr algn="l">
              <a:lnSpc>
                <a:spcPct val="107000"/>
              </a:lnSpc>
              <a:spcBef>
                <a:spcPts val="400"/>
              </a:spcBef>
              <a:spcAft>
                <a:spcPts val="200"/>
              </a:spcAft>
            </a:pPr>
            <a:r>
              <a:rPr lang="en-US" sz="1600" b="1" kern="100" dirty="0">
                <a:solidFill>
                  <a:schemeClr val="accent2"/>
                </a:solidFill>
                <a:latin typeface="Aptos" panose="020B0004020202020204" pitchFamily="34" charset="0"/>
                <a:cs typeface="Times New Roman" panose="02020603050405020304" pitchFamily="18" charset="0"/>
              </a:rPr>
              <a:t>Hebrews 4:16</a:t>
            </a:r>
          </a:p>
          <a:p>
            <a:pPr marL="0" marR="0" algn="l">
              <a:lnSpc>
                <a:spcPct val="107000"/>
              </a:lnSpc>
              <a:spcBef>
                <a:spcPts val="400"/>
              </a:spcBef>
              <a:spcAft>
                <a:spcPts val="200"/>
              </a:spcAft>
            </a:pPr>
            <a:r>
              <a:rPr lang="en-US" sz="1400" kern="100" dirty="0">
                <a:solidFill>
                  <a:schemeClr val="accent6"/>
                </a:solidFill>
                <a:latin typeface="Aptos" panose="020B0004020202020204" pitchFamily="34" charset="0"/>
                <a:cs typeface="Times New Roman" panose="02020603050405020304" pitchFamily="18" charset="0"/>
              </a:rPr>
              <a:t>16 Let us therefore come boldly unto the throne of grace, that we may obtain mercy, and find grace to help in time of need.</a:t>
            </a:r>
          </a:p>
        </p:txBody>
      </p:sp>
      <p:sp>
        <p:nvSpPr>
          <p:cNvPr id="13" name="TextBox 12">
            <a:extLst>
              <a:ext uri="{FF2B5EF4-FFF2-40B4-BE49-F238E27FC236}">
                <a16:creationId xmlns:a16="http://schemas.microsoft.com/office/drawing/2014/main" id="{87DAE136-C9E8-2F65-57E7-2D17E6763ADE}"/>
              </a:ext>
            </a:extLst>
          </p:cNvPr>
          <p:cNvSpPr txBox="1"/>
          <p:nvPr/>
        </p:nvSpPr>
        <p:spPr>
          <a:xfrm>
            <a:off x="323045" y="1811520"/>
            <a:ext cx="4572000" cy="738664"/>
          </a:xfrm>
          <a:prstGeom prst="rect">
            <a:avLst/>
          </a:prstGeom>
          <a:noFill/>
        </p:spPr>
        <p:txBody>
          <a:bodyPr wrap="square">
            <a:spAutoFit/>
          </a:bodyPr>
          <a:lstStyle/>
          <a:p>
            <a:pPr algn="l"/>
            <a:r>
              <a:rPr lang="en-US" sz="1400" b="1" kern="100" dirty="0">
                <a:solidFill>
                  <a:schemeClr val="accent2"/>
                </a:solidFill>
                <a:latin typeface="Aptos" panose="020B0004020202020204" pitchFamily="34" charset="0"/>
                <a:cs typeface="Times New Roman" panose="02020603050405020304" pitchFamily="18" charset="0"/>
              </a:rPr>
              <a:t>Ephesians 6:14</a:t>
            </a:r>
          </a:p>
          <a:p>
            <a:pPr algn="l"/>
            <a:r>
              <a:rPr lang="en-US" sz="1400" kern="100" dirty="0">
                <a:solidFill>
                  <a:schemeClr val="accent6"/>
                </a:solidFill>
                <a:latin typeface="Aptos" panose="020B0004020202020204" pitchFamily="34" charset="0"/>
                <a:cs typeface="Times New Roman" panose="02020603050405020304" pitchFamily="18" charset="0"/>
              </a:rPr>
              <a:t>14 Stand therefore, having your loins girt about with truth, and having on the breastplate of righteousness;</a:t>
            </a:r>
          </a:p>
        </p:txBody>
      </p:sp>
      <p:pic>
        <p:nvPicPr>
          <p:cNvPr id="14" name="Online Media 13" title="I Am the Righteousness of God (In Christ)">
            <a:hlinkClick r:id="" action="ppaction://media"/>
            <a:extLst>
              <a:ext uri="{FF2B5EF4-FFF2-40B4-BE49-F238E27FC236}">
                <a16:creationId xmlns:a16="http://schemas.microsoft.com/office/drawing/2014/main" id="{3CA5EDC3-C3F0-887F-6623-A8EF3E510D7B}"/>
              </a:ext>
            </a:extLst>
          </p:cNvPr>
          <p:cNvPicPr>
            <a:picLocks noRot="1" noChangeAspect="1"/>
          </p:cNvPicPr>
          <p:nvPr>
            <a:videoFile r:link="rId1"/>
          </p:nvPr>
        </p:nvPicPr>
        <p:blipFill>
          <a:blip r:embed="rId4"/>
          <a:stretch>
            <a:fillRect/>
          </a:stretch>
        </p:blipFill>
        <p:spPr>
          <a:xfrm>
            <a:off x="3562822" y="3562358"/>
            <a:ext cx="1097184" cy="822888"/>
          </a:xfrm>
          <a:prstGeom prst="rect">
            <a:avLst/>
          </a:prstGeom>
        </p:spPr>
      </p:pic>
      <p:sp>
        <p:nvSpPr>
          <p:cNvPr id="15" name="TextBox 14">
            <a:extLst>
              <a:ext uri="{FF2B5EF4-FFF2-40B4-BE49-F238E27FC236}">
                <a16:creationId xmlns:a16="http://schemas.microsoft.com/office/drawing/2014/main" id="{7ADBB34B-7FA6-B3F3-CDA7-D1DB399A260B}"/>
              </a:ext>
            </a:extLst>
          </p:cNvPr>
          <p:cNvSpPr txBox="1"/>
          <p:nvPr/>
        </p:nvSpPr>
        <p:spPr>
          <a:xfrm>
            <a:off x="302206" y="2989226"/>
            <a:ext cx="4677178" cy="545534"/>
          </a:xfrm>
          <a:prstGeom prst="rect">
            <a:avLst/>
          </a:prstGeom>
          <a:noFill/>
        </p:spPr>
        <p:txBody>
          <a:bodyPr wrap="square" rtlCol="0">
            <a:spAutoFit/>
          </a:bodyPr>
          <a:lstStyle/>
          <a:p>
            <a:pPr marL="0" marR="0" algn="l">
              <a:lnSpc>
                <a:spcPct val="107000"/>
              </a:lnSpc>
              <a:spcBef>
                <a:spcPts val="400"/>
              </a:spcBef>
              <a:spcAft>
                <a:spcPts val="200"/>
              </a:spcAft>
            </a:pPr>
            <a:r>
              <a:rPr lang="en-US" sz="1400"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It means that you can now approach the presence of God, with no condemnation of sin</a:t>
            </a:r>
          </a:p>
        </p:txBody>
      </p:sp>
      <p:sp>
        <p:nvSpPr>
          <p:cNvPr id="17" name="TextBox 16">
            <a:extLst>
              <a:ext uri="{FF2B5EF4-FFF2-40B4-BE49-F238E27FC236}">
                <a16:creationId xmlns:a16="http://schemas.microsoft.com/office/drawing/2014/main" id="{9140A8AC-13E6-2112-A6B8-558EC9EA4D71}"/>
              </a:ext>
            </a:extLst>
          </p:cNvPr>
          <p:cNvSpPr txBox="1"/>
          <p:nvPr/>
        </p:nvSpPr>
        <p:spPr>
          <a:xfrm>
            <a:off x="5257799" y="3347926"/>
            <a:ext cx="3345121" cy="1674113"/>
          </a:xfrm>
          <a:prstGeom prst="rect">
            <a:avLst/>
          </a:prstGeom>
          <a:noFill/>
        </p:spPr>
        <p:txBody>
          <a:bodyPr wrap="square">
            <a:spAutoFit/>
          </a:bodyPr>
          <a:lstStyle/>
          <a:p>
            <a:pPr algn="l">
              <a:lnSpc>
                <a:spcPct val="107000"/>
              </a:lnSpc>
              <a:spcBef>
                <a:spcPts val="400"/>
              </a:spcBef>
              <a:spcAft>
                <a:spcPts val="200"/>
              </a:spcAft>
            </a:pPr>
            <a:r>
              <a:rPr lang="en-US" sz="1600" b="1" kern="100" dirty="0">
                <a:solidFill>
                  <a:schemeClr val="accent2"/>
                </a:solidFill>
                <a:latin typeface="Aptos" panose="020B0004020202020204" pitchFamily="34" charset="0"/>
                <a:cs typeface="Times New Roman" panose="02020603050405020304" pitchFamily="18" charset="0"/>
              </a:rPr>
              <a:t>1 John 5:14-15</a:t>
            </a:r>
          </a:p>
          <a:p>
            <a:pPr algn="l"/>
            <a:r>
              <a:rPr lang="en-US" sz="1400" kern="100" dirty="0">
                <a:solidFill>
                  <a:schemeClr val="accent6"/>
                </a:solidFill>
                <a:latin typeface="Aptos" panose="020B0004020202020204" pitchFamily="34" charset="0"/>
                <a:cs typeface="Times New Roman" panose="02020603050405020304" pitchFamily="18" charset="0"/>
              </a:rPr>
              <a:t>14 And this is the confidence that we have in him, that, if we ask any thing according to his will, he heareth us:</a:t>
            </a:r>
          </a:p>
          <a:p>
            <a:pPr algn="l"/>
            <a:r>
              <a:rPr lang="en-US" sz="1400" kern="100" dirty="0">
                <a:solidFill>
                  <a:schemeClr val="accent6"/>
                </a:solidFill>
                <a:latin typeface="Aptos" panose="020B0004020202020204" pitchFamily="34" charset="0"/>
                <a:cs typeface="Times New Roman" panose="02020603050405020304" pitchFamily="18" charset="0"/>
              </a:rPr>
              <a:t>15 And if we know that he hear us, whatsoever we ask, we know that we have the petitions that we desired of him.</a:t>
            </a:r>
          </a:p>
        </p:txBody>
      </p:sp>
    </p:spTree>
    <p:extLst>
      <p:ext uri="{BB962C8B-B14F-4D97-AF65-F5344CB8AC3E}">
        <p14:creationId xmlns:p14="http://schemas.microsoft.com/office/powerpoint/2010/main" val="1567377255"/>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4"/>
                </p:tgtEl>
              </p:cMediaNode>
            </p:video>
            <p:seq concurrent="1" nextAc="seek">
              <p:cTn id="8" restart="whenNotActive" fill="hold" evtFilter="cancelBubble" nodeType="interactiveSeq">
                <p:stCondLst>
                  <p:cond evt="onClick" delay="0">
                    <p:tgtEl>
                      <p:spTgt spid="1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4"/>
                                        </p:tgtEl>
                                      </p:cBhvr>
                                    </p:cmd>
                                  </p:childTnLst>
                                </p:cTn>
                              </p:par>
                            </p:childTnLst>
                          </p:cTn>
                        </p:par>
                      </p:childTnLst>
                    </p:cTn>
                  </p:par>
                </p:childTnLst>
              </p:cTn>
              <p:nextCondLst>
                <p:cond evt="onClick" delay="0">
                  <p:tgtEl>
                    <p:spTgt spid="1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C3D0DD-42DA-FBA1-63C9-6A8A75B51BB1}"/>
              </a:ext>
            </a:extLst>
          </p:cNvPr>
          <p:cNvSpPr txBox="1"/>
          <p:nvPr/>
        </p:nvSpPr>
        <p:spPr>
          <a:xfrm>
            <a:off x="232893" y="685800"/>
            <a:ext cx="4648200" cy="346826"/>
          </a:xfrm>
          <a:prstGeom prst="rect">
            <a:avLst/>
          </a:prstGeom>
          <a:noFill/>
        </p:spPr>
        <p:txBody>
          <a:bodyPr wrap="square" rtlCol="0">
            <a:spAutoFit/>
          </a:bodyPr>
          <a:lstStyle/>
          <a:p>
            <a:pPr marR="0" algn="l">
              <a:lnSpc>
                <a:spcPct val="107000"/>
              </a:lnSpc>
              <a:spcBef>
                <a:spcPts val="200"/>
              </a:spcBef>
            </a:pPr>
            <a:r>
              <a:rPr lang="en-US" sz="16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does God say about being prosperous?</a:t>
            </a:r>
          </a:p>
        </p:txBody>
      </p:sp>
      <p:sp>
        <p:nvSpPr>
          <p:cNvPr id="6" name="TextBox 5">
            <a:extLst>
              <a:ext uri="{FF2B5EF4-FFF2-40B4-BE49-F238E27FC236}">
                <a16:creationId xmlns:a16="http://schemas.microsoft.com/office/drawing/2014/main" id="{476DBD1E-0931-EB89-2389-5A05A89A367F}"/>
              </a:ext>
            </a:extLst>
          </p:cNvPr>
          <p:cNvSpPr txBox="1"/>
          <p:nvPr/>
        </p:nvSpPr>
        <p:spPr>
          <a:xfrm>
            <a:off x="313386" y="1066800"/>
            <a:ext cx="4419600" cy="3573029"/>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1: 1-3 - Personalized</a:t>
            </a:r>
          </a:p>
          <a:p>
            <a:pPr marL="0" marR="0" algn="l">
              <a:lnSpc>
                <a:spcPct val="107000"/>
              </a:lnSpc>
              <a:spcAft>
                <a:spcPts val="800"/>
              </a:spcAft>
            </a:pPr>
            <a:r>
              <a:rPr lang="en-US" sz="1800" b="1"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 I’m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Blessed because I don’t walk in the counsel of the ungodly, I don’t </a:t>
            </a:r>
            <a:r>
              <a:rPr lang="en-US" sz="18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standeth</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in the way of sinners, and I don’t sit in the seat of the scornful.</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2 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delight in the law of the Lord; and in his law do I meditate day and night.</a:t>
            </a:r>
          </a:p>
          <a:p>
            <a:pPr marL="0" marR="0" algn="l">
              <a:lnSpc>
                <a:spcPct val="107000"/>
              </a:lnSpc>
              <a:spcAft>
                <a:spcPts val="800"/>
              </a:spcAft>
            </a:pPr>
            <a:r>
              <a:rPr lang="en-US" sz="18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3 </a:t>
            </a: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am like a tree planted by the rivers of water, I bring forth fruit in my season; my leaf does not wither; and whatsoever I do prospers.</a:t>
            </a:r>
          </a:p>
        </p:txBody>
      </p:sp>
      <p:sp>
        <p:nvSpPr>
          <p:cNvPr id="2" name="TextBox 1">
            <a:extLst>
              <a:ext uri="{FF2B5EF4-FFF2-40B4-BE49-F238E27FC236}">
                <a16:creationId xmlns:a16="http://schemas.microsoft.com/office/drawing/2014/main" id="{E0F0A83D-0454-4E16-D8BF-5044F4AF59BA}"/>
              </a:ext>
            </a:extLst>
          </p:cNvPr>
          <p:cNvSpPr txBox="1"/>
          <p:nvPr/>
        </p:nvSpPr>
        <p:spPr>
          <a:xfrm>
            <a:off x="152400" y="139838"/>
            <a:ext cx="8158688" cy="369332"/>
          </a:xfrm>
          <a:prstGeom prst="rect">
            <a:avLst/>
          </a:prstGeom>
          <a:noFill/>
        </p:spPr>
        <p:txBody>
          <a:bodyPr wrap="square" rtlCol="0">
            <a:spAutoFit/>
          </a:bodyPr>
          <a:lstStyle/>
          <a:p>
            <a:pPr algn="ctr"/>
            <a:r>
              <a:rPr lang="en-US" sz="1800" b="1" dirty="0">
                <a:solidFill>
                  <a:srgbClr val="FFFF00"/>
                </a:solidFill>
                <a:latin typeface="Bookman Old Style" panose="02050604050505020204" pitchFamily="18" charset="0"/>
              </a:rPr>
              <a:t>Applied Faith: Confess God’s word concerning Prosperity</a:t>
            </a:r>
            <a:endParaRPr lang="en-US" sz="2000" b="1" dirty="0">
              <a:solidFill>
                <a:srgbClr val="FFFF00"/>
              </a:solidFill>
              <a:latin typeface="Bookman Old Style" panose="02050604050505020204" pitchFamily="18" charset="0"/>
            </a:endParaRPr>
          </a:p>
        </p:txBody>
      </p:sp>
      <p:pic>
        <p:nvPicPr>
          <p:cNvPr id="9" name="Picture 8" descr="WHAT'S TRUE SUCCESS? | The Generation that Seeks the Face of the Lord">
            <a:extLst>
              <a:ext uri="{FF2B5EF4-FFF2-40B4-BE49-F238E27FC236}">
                <a16:creationId xmlns:a16="http://schemas.microsoft.com/office/drawing/2014/main" id="{856E6620-3BEC-7184-934A-5A3D1E0012F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579098"/>
            <a:ext cx="2438400" cy="2057400"/>
          </a:xfrm>
          <a:prstGeom prst="rect">
            <a:avLst/>
          </a:prstGeom>
          <a:noFill/>
          <a:ln>
            <a:noFill/>
          </a:ln>
        </p:spPr>
      </p:pic>
      <p:sp>
        <p:nvSpPr>
          <p:cNvPr id="11" name="TextBox 10">
            <a:extLst>
              <a:ext uri="{FF2B5EF4-FFF2-40B4-BE49-F238E27FC236}">
                <a16:creationId xmlns:a16="http://schemas.microsoft.com/office/drawing/2014/main" id="{318AE692-109A-5A9D-4986-BE41DE0CBC37}"/>
              </a:ext>
            </a:extLst>
          </p:cNvPr>
          <p:cNvSpPr txBox="1"/>
          <p:nvPr/>
        </p:nvSpPr>
        <p:spPr>
          <a:xfrm>
            <a:off x="5000144" y="2753649"/>
            <a:ext cx="3276600" cy="3636701"/>
          </a:xfrm>
          <a:prstGeom prst="rect">
            <a:avLst/>
          </a:prstGeom>
          <a:noFill/>
        </p:spPr>
        <p:txBody>
          <a:bodyPr wrap="square">
            <a:spAutoFit/>
          </a:bodyPr>
          <a:lstStyle/>
          <a:p>
            <a:pPr marL="0" marR="0">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Joshua 1:8-9 – Personalized</a:t>
            </a: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8 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This book of the law does not depart out of my mouth; but I meditate therein day and night, that I may observe to do according to all that is written therein: for then I make thy way prosperous, and then I have good success.</a:t>
            </a:r>
          </a:p>
          <a:p>
            <a:pPr marL="0" marR="0">
              <a:lnSpc>
                <a:spcPct val="107000"/>
              </a:lnSpc>
              <a:spcAft>
                <a:spcPts val="800"/>
              </a:spcAft>
            </a:pPr>
            <a:r>
              <a:rPr lang="en-US" sz="16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9 </a:t>
            </a: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God commanded me to do so: I am strong and I have good courage; I am not afraid, I am not dismayed: for the Lord my God is with me wherever I go.</a:t>
            </a:r>
          </a:p>
        </p:txBody>
      </p:sp>
      <p:pic>
        <p:nvPicPr>
          <p:cNvPr id="14" name="Picture 13">
            <a:extLst>
              <a:ext uri="{FF2B5EF4-FFF2-40B4-BE49-F238E27FC236}">
                <a16:creationId xmlns:a16="http://schemas.microsoft.com/office/drawing/2014/main" id="{3481F134-47DE-B0FA-62B0-5A6C7C415191}"/>
              </a:ext>
            </a:extLst>
          </p:cNvPr>
          <p:cNvPicPr>
            <a:picLocks noChangeAspect="1"/>
          </p:cNvPicPr>
          <p:nvPr/>
        </p:nvPicPr>
        <p:blipFill>
          <a:blip r:embed="rId3"/>
          <a:stretch>
            <a:fillRect/>
          </a:stretch>
        </p:blipFill>
        <p:spPr>
          <a:xfrm>
            <a:off x="1734967" y="4953000"/>
            <a:ext cx="2504365" cy="1326464"/>
          </a:xfrm>
          <a:prstGeom prst="rect">
            <a:avLst/>
          </a:prstGeom>
        </p:spPr>
      </p:pic>
    </p:spTree>
    <p:extLst>
      <p:ext uri="{BB962C8B-B14F-4D97-AF65-F5344CB8AC3E}">
        <p14:creationId xmlns:p14="http://schemas.microsoft.com/office/powerpoint/2010/main" val="2845122615"/>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1755</TotalTime>
  <Words>2779</Words>
  <Application>Microsoft Office PowerPoint</Application>
  <PresentationFormat>On-screen Show (4:3)</PresentationFormat>
  <Paragraphs>183</Paragraphs>
  <Slides>20</Slides>
  <Notes>0</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ArgosContour</vt:lpstr>
      <vt:lpstr>Calibri</vt:lpstr>
      <vt:lpstr>Tahoma</vt:lpstr>
      <vt:lpstr>Arial</vt:lpstr>
      <vt:lpstr>Aptos</vt:lpstr>
      <vt:lpstr>Algerian</vt:lpstr>
      <vt:lpstr>Times New Roman</vt:lpstr>
      <vt:lpstr>Cooper Black</vt:lpstr>
      <vt:lpstr>Bookman Old Style</vt:lpstr>
      <vt:lpstr>Trebuchet MS</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 a doer of the word  and not a hearer only</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806</cp:revision>
  <cp:lastPrinted>2016-03-16T15:34:38Z</cp:lastPrinted>
  <dcterms:created xsi:type="dcterms:W3CDTF">2013-07-15T18:37:31Z</dcterms:created>
  <dcterms:modified xsi:type="dcterms:W3CDTF">2024-11-30T21:09:17Z</dcterms:modified>
</cp:coreProperties>
</file>