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10"/>
  </p:notesMasterIdLst>
  <p:sldIdLst>
    <p:sldId id="258" r:id="rId2"/>
    <p:sldId id="337" r:id="rId3"/>
    <p:sldId id="338" r:id="rId4"/>
    <p:sldId id="339" r:id="rId5"/>
    <p:sldId id="340" r:id="rId6"/>
    <p:sldId id="341" r:id="rId7"/>
    <p:sldId id="342" r:id="rId8"/>
    <p:sldId id="333" r:id="rId9"/>
  </p:sldIdLst>
  <p:sldSz cx="9144000" cy="6858000" type="screen4x3"/>
  <p:notesSz cx="7010400" cy="9296400"/>
  <p:embeddedFontLst>
    <p:embeddedFont>
      <p:font typeface="ArgosContour" panose="020B0604020202020204" charset="0"/>
      <p:regular r:id="rId11"/>
    </p:embeddedFont>
    <p:embeddedFont>
      <p:font typeface="Bookman Old Style" panose="02050604050505020204" pitchFamily="18" charset="0"/>
      <p:regular r:id="rId12"/>
      <p:bold r:id="rId13"/>
      <p:italic r:id="rId14"/>
      <p:boldItalic r:id="rId15"/>
    </p:embeddedFont>
    <p:embeddedFont>
      <p:font typeface="Cooper Black" panose="0208090404030B020404" pitchFamily="18" charset="0"/>
      <p:regular r:id="rId16"/>
    </p:embeddedFont>
    <p:embeddedFont>
      <p:font typeface="Tahoma" panose="020B0604030504040204" pitchFamily="34" charset="0"/>
      <p:regular r:id="rId17"/>
      <p:bold r:id="rId18"/>
    </p:embeddedFont>
    <p:embeddedFont>
      <p:font typeface="Trebuchet MS" panose="020B060302020202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161" d="100"/>
          <a:sy n="161" d="100"/>
        </p:scale>
        <p:origin x="150" y="2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1em6MJp0zU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09878" y="848760"/>
            <a:ext cx="3167322" cy="400110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gosContour" pitchFamily="2" charset="0"/>
              </a:rPr>
              <a:t>Hope Part #1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97524" y="6248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67F2CC-B3E9-A389-CE2C-926868512300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A62D2-911C-7C77-7D0D-8739695AEE57}"/>
              </a:ext>
            </a:extLst>
          </p:cNvPr>
          <p:cNvSpPr txBox="1"/>
          <p:nvPr/>
        </p:nvSpPr>
        <p:spPr>
          <a:xfrm>
            <a:off x="295849" y="914400"/>
            <a:ext cx="4199951" cy="1370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step of hope is to put God’s Word in your heart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Psalm 119:11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Thy word have I hid in mine heart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AE6670-EA0D-D025-0920-E2FCD0558ED5}"/>
              </a:ext>
            </a:extLst>
          </p:cNvPr>
          <p:cNvSpPr txBox="1"/>
          <p:nvPr/>
        </p:nvSpPr>
        <p:spPr>
          <a:xfrm>
            <a:off x="147112" y="2284647"/>
            <a:ext cx="4572000" cy="3014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 of putting Gods word in your heart introduces the light of revelation – If you have the revelation of what the word of God means (referring to specific scriptures that cover your situation) – the Devil will not be able to steel the word from your heart that was sown. Mark 4:15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Psalm 119:130</a:t>
            </a:r>
          </a:p>
          <a:p>
            <a:pPr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130 The entrance of thy words giveth light; it giveth understanding unto the simple.</a:t>
            </a:r>
            <a:endParaRPr lang="en-US" sz="1800" b="1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600" b="1" kern="100" dirty="0">
              <a:solidFill>
                <a:schemeClr val="accent2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0F1018-4474-CAD0-478D-2A25AD3E2DF7}"/>
              </a:ext>
            </a:extLst>
          </p:cNvPr>
          <p:cNvSpPr txBox="1"/>
          <p:nvPr/>
        </p:nvSpPr>
        <p:spPr>
          <a:xfrm>
            <a:off x="4909878" y="1445222"/>
            <a:ext cx="4009292" cy="4407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Habakkuk 2:2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the Lord answered me, and said, Write the vision, and make it plain upon tables, that he may run that </a:t>
            </a:r>
            <a:r>
              <a:rPr lang="en-US" sz="1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readeth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endParaRPr lang="en-US" sz="14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is the very definition of Hope – God thinks thoughts towards you, thoughts up peace! God is on our side! Hope comes directly from God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400" b="1" i="1" kern="100" dirty="0">
              <a:solidFill>
                <a:schemeClr val="accent1">
                  <a:lumMod val="75000"/>
                </a:schemeClr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400" b="1" i="1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Jeremiah 29:11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11 </a:t>
            </a:r>
            <a:r>
              <a:rPr lang="en-US" sz="18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I know the thoughts that I think toward you, saith the Lord, thoughts of peace, and not of evil, to give you an expected end.</a:t>
            </a:r>
          </a:p>
        </p:txBody>
      </p:sp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3B8982-4CC5-7F60-DD87-46412FB9DCB3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5B0DFB-7F8F-FA18-B766-67BA227EF27D}"/>
              </a:ext>
            </a:extLst>
          </p:cNvPr>
          <p:cNvSpPr txBox="1"/>
          <p:nvPr/>
        </p:nvSpPr>
        <p:spPr>
          <a:xfrm>
            <a:off x="147112" y="801634"/>
            <a:ext cx="815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How Hope Words – Patience to Experience – Experience to Hope and Hope To Faith – and Faith to the materialization in the natural world of your answer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39A4A-BC51-A151-E597-C4464540BF1B}"/>
              </a:ext>
            </a:extLst>
          </p:cNvPr>
          <p:cNvSpPr txBox="1"/>
          <p:nvPr/>
        </p:nvSpPr>
        <p:spPr>
          <a:xfrm>
            <a:off x="304800" y="1750667"/>
            <a:ext cx="4114800" cy="1666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blessed when we put our hope in the Lord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Jeremiah 17:7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Blessed is the man that </a:t>
            </a:r>
            <a:r>
              <a:rPr lang="en-US" sz="18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trusteth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 the Lord, and whose hope the Lord is.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687E1F-A60C-2687-B487-E3CEF179EC69}"/>
              </a:ext>
            </a:extLst>
          </p:cNvPr>
          <p:cNvSpPr txBox="1"/>
          <p:nvPr/>
        </p:nvSpPr>
        <p:spPr>
          <a:xfrm>
            <a:off x="4572000" y="1777236"/>
            <a:ext cx="4572000" cy="2236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Lord’s compassions fail not – they renew every morning – therefore we hope in him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Lamentations 3:20-24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of the Lord's mercies that we are not consumed, because his compassions fail not.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They are new every morning: great is thy faithfulness.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 Lord is my portion, saith my soul; therefore will I hope in him.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7A0BC2-8821-35BB-1712-838403514745}"/>
              </a:ext>
            </a:extLst>
          </p:cNvPr>
          <p:cNvSpPr txBox="1"/>
          <p:nvPr/>
        </p:nvSpPr>
        <p:spPr>
          <a:xfrm>
            <a:off x="381000" y="4343400"/>
            <a:ext cx="8615888" cy="2235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Both Patience and Experience produce hope – hope is required for faith, and faith becomes the substance of things hoped for, the evidence of things not seen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5:3-5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not only so, but we glory in tribulations also: knowing that tribulation worketh patience;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patience, experience; and experience, hope: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hope maketh not ashamed; because the love of God is shed abroad in our hearts by the Holy Ghost which is given unto us.</a:t>
            </a:r>
          </a:p>
        </p:txBody>
      </p:sp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75FDA-895E-3203-D6B0-479366CC7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46B7CD-3802-D5CE-794F-F3B20AC518CE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5F3E26-B653-8B38-1CF4-B9E1D2135DDA}"/>
              </a:ext>
            </a:extLst>
          </p:cNvPr>
          <p:cNvSpPr txBox="1"/>
          <p:nvPr/>
        </p:nvSpPr>
        <p:spPr>
          <a:xfrm>
            <a:off x="147112" y="801634"/>
            <a:ext cx="815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The Issues of Life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96A9E5-6AD0-00E2-22D4-8B21D2B400A1}"/>
              </a:ext>
            </a:extLst>
          </p:cNvPr>
          <p:cNvSpPr txBox="1"/>
          <p:nvPr/>
        </p:nvSpPr>
        <p:spPr>
          <a:xfrm>
            <a:off x="375138" y="1295400"/>
            <a:ext cx="4114800" cy="2852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have lost your issues of life – repair them by filling your heart with Godly hope (Proverbs 4:23: Keep thy heart with all diligence; for out of it are the issues of life.)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13:12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Hope deferred maketh the heart sick: but when the desire cometh, it is a tree of life.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83CF2B-C8A6-2E1E-76DE-99E47557DCDF}"/>
              </a:ext>
            </a:extLst>
          </p:cNvPr>
          <p:cNvSpPr txBox="1"/>
          <p:nvPr/>
        </p:nvSpPr>
        <p:spPr>
          <a:xfrm>
            <a:off x="4607169" y="1262076"/>
            <a:ext cx="4572000" cy="1962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Patience is required to be perfect and entire – wanting nothing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James 1:4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let patience have her perfect work, that ye may be perfect and entire, wanting nothing.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B515A-42F9-75F1-0A0D-744D1CD7D9C2}"/>
              </a:ext>
            </a:extLst>
          </p:cNvPr>
          <p:cNvSpPr txBox="1"/>
          <p:nvPr/>
        </p:nvSpPr>
        <p:spPr>
          <a:xfrm>
            <a:off x="299225" y="4648200"/>
            <a:ext cx="8615888" cy="1370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 wavering – Abraham staggard not at the promise of God – he didn’t waver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Hebrews 10:23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 us hold fast the profession of our faith without wavering; (for he is faithful that promised;)</a:t>
            </a:r>
          </a:p>
        </p:txBody>
      </p:sp>
    </p:spTree>
    <p:extLst>
      <p:ext uri="{BB962C8B-B14F-4D97-AF65-F5344CB8AC3E}">
        <p14:creationId xmlns:p14="http://schemas.microsoft.com/office/powerpoint/2010/main" val="543871666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C4074-65AF-B872-2A25-AF835B899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16DBA0-6A19-3490-92CA-5354F5E03C83}"/>
              </a:ext>
            </a:extLst>
          </p:cNvPr>
          <p:cNvSpPr txBox="1"/>
          <p:nvPr/>
        </p:nvSpPr>
        <p:spPr>
          <a:xfrm>
            <a:off x="76200" y="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E1B0A-F245-5414-C853-B28FD43937B7}"/>
              </a:ext>
            </a:extLst>
          </p:cNvPr>
          <p:cNvSpPr txBox="1"/>
          <p:nvPr/>
        </p:nvSpPr>
        <p:spPr>
          <a:xfrm>
            <a:off x="381000" y="542533"/>
            <a:ext cx="56443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Let them not depart from thine eyes</a:t>
            </a:r>
          </a:p>
          <a:p>
            <a:pPr algn="l"/>
            <a:endParaRPr lang="en-US" sz="16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l"/>
            <a:r>
              <a:rPr lang="en-US" sz="1600" b="1" dirty="0">
                <a:solidFill>
                  <a:schemeClr val="accent2"/>
                </a:solidFill>
                <a:latin typeface="Bookman Old Style" panose="02050604050505020204" pitchFamily="18" charset="0"/>
              </a:rPr>
              <a:t>Feed faith in through your eyes by reading the scripture – (preferably out loud) – its like eating fresh food in the natural, but it translates to eating fresh spiritual food.</a:t>
            </a:r>
          </a:p>
          <a:p>
            <a:pPr algn="ctr"/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DC3A3-04EF-9FE9-988B-92525C6EF90D}"/>
              </a:ext>
            </a:extLst>
          </p:cNvPr>
          <p:cNvSpPr txBox="1"/>
          <p:nvPr/>
        </p:nvSpPr>
        <p:spPr>
          <a:xfrm>
            <a:off x="381000" y="2209800"/>
            <a:ext cx="3962400" cy="2788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4:20-23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 son, attend to my words; incline thine ear unto my sayings.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 them not depart from thine eyes; keep them in the midst of thine heart.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they are life unto those that find them, and health to all their flesh.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Keep thy heart with all diligence; for out of it are the issues of life.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2B01E2-9D48-4943-9B5B-86CE2A39A62C}"/>
              </a:ext>
            </a:extLst>
          </p:cNvPr>
          <p:cNvSpPr txBox="1"/>
          <p:nvPr/>
        </p:nvSpPr>
        <p:spPr>
          <a:xfrm>
            <a:off x="4648200" y="2130002"/>
            <a:ext cx="4032738" cy="2947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4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Always look to the Lord for direction when praying about something you desire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2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16:9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2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9 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man's heart 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deviseth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his way: but the Lord </a:t>
            </a:r>
            <a:r>
              <a:rPr lang="en-US" sz="2400" kern="100" dirty="0" err="1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directeth</a:t>
            </a:r>
            <a:r>
              <a:rPr lang="en-US" sz="2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his steps.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6FE090-7203-E8D8-3CBF-5AA687FDB2F9}"/>
              </a:ext>
            </a:extLst>
          </p:cNvPr>
          <p:cNvSpPr txBox="1"/>
          <p:nvPr/>
        </p:nvSpPr>
        <p:spPr>
          <a:xfrm>
            <a:off x="299224" y="5334000"/>
            <a:ext cx="8692375" cy="1109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Always Partner with Jesus when you use your faith that your hope is based on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Hebrews 12:2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Looking unto Jesus the author and finisher of our faith; who for the joy that was set before him endured the cross, despising the shame, and is set down at the right hand of the throne of God.</a:t>
            </a:r>
          </a:p>
        </p:txBody>
      </p:sp>
      <p:pic>
        <p:nvPicPr>
          <p:cNvPr id="2050" name="Picture 2" descr="How to Start Reading the Bible ...">
            <a:extLst>
              <a:ext uri="{FF2B5EF4-FFF2-40B4-BE49-F238E27FC236}">
                <a16:creationId xmlns:a16="http://schemas.microsoft.com/office/drawing/2014/main" id="{091F9CF6-E032-1473-BE8C-158A2DD26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188" y="568970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808672"/>
      </p:ext>
    </p:extLst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F7C14-3BB0-04DB-0703-1C28C697F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4B55A1-85FC-B8A9-C2CC-68C28F64F2A2}"/>
              </a:ext>
            </a:extLst>
          </p:cNvPr>
          <p:cNvSpPr txBox="1"/>
          <p:nvPr/>
        </p:nvSpPr>
        <p:spPr>
          <a:xfrm>
            <a:off x="76200" y="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B28D7-03DB-458A-2C28-9C1855DCC380}"/>
              </a:ext>
            </a:extLst>
          </p:cNvPr>
          <p:cNvSpPr txBox="1"/>
          <p:nvPr/>
        </p:nvSpPr>
        <p:spPr>
          <a:xfrm>
            <a:off x="322670" y="578078"/>
            <a:ext cx="815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Commit thy works unto the Lord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B6AE35-B6E0-4B7F-444E-6AE0789A2FF0}"/>
              </a:ext>
            </a:extLst>
          </p:cNvPr>
          <p:cNvSpPr txBox="1"/>
          <p:nvPr/>
        </p:nvSpPr>
        <p:spPr>
          <a:xfrm>
            <a:off x="533400" y="1656419"/>
            <a:ext cx="8745129" cy="1526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Commit means to Pledge or to Bind a certain course or policy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Doubt starts in the mind – don’t speak it or think it – Peter beginning to doubt, started to sink – if your thoughts are established, your faith won’t leave in degrees. How are your thoughts established – by committing your works until the Lord. (Proverbs 3:5-6 </a:t>
            </a:r>
            <a:r>
              <a:rPr lang="en-US" sz="14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5 </a:t>
            </a:r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Trust in the Lord with all thine heart; and lean not unto thine own understanding.</a:t>
            </a:r>
            <a:r>
              <a:rPr lang="en-US" sz="14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6 </a:t>
            </a:r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all thy ways acknowledge him, and he shall direct thy paths.) – Don’t lose hope – keep speaking the word.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AD5554-AA60-5175-8F59-6D972EE10BEE}"/>
              </a:ext>
            </a:extLst>
          </p:cNvPr>
          <p:cNvSpPr txBox="1"/>
          <p:nvPr/>
        </p:nvSpPr>
        <p:spPr>
          <a:xfrm>
            <a:off x="486507" y="834817"/>
            <a:ext cx="8305800" cy="635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Proverbs 16:3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Commit thy works unto the Lord, and thy thoughts shall be established.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6A6C0-E125-F743-2C77-FDBEF6B7A141}"/>
              </a:ext>
            </a:extLst>
          </p:cNvPr>
          <p:cNvSpPr txBox="1"/>
          <p:nvPr/>
        </p:nvSpPr>
        <p:spPr>
          <a:xfrm>
            <a:off x="533400" y="3174044"/>
            <a:ext cx="4677506" cy="2056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Hope is in the Lord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Strengthen your heart: this means to make your spirit strong (Ex. Jude 20 - </a:t>
            </a: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ye, beloved, building up yourselves on your most holy faith, praying in the Holy Ghost)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Courage is the willingness to face pain, danger, uncertainty, or intimidation, and to make good choices in the face of fear or obstacles.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CE0057-35E2-6D0E-20C8-661EC306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124200"/>
            <a:ext cx="3343742" cy="332468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F607A1D-FA30-D1A9-719A-3336F4DC52E6}"/>
              </a:ext>
            </a:extLst>
          </p:cNvPr>
          <p:cNvSpPr txBox="1"/>
          <p:nvPr/>
        </p:nvSpPr>
        <p:spPr>
          <a:xfrm>
            <a:off x="533400" y="5254335"/>
            <a:ext cx="4639406" cy="1339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will strength your heart – never be afraid to say, Lord I believe, help my unbelief.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Psalm 31:24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 of good courage, and he shall strengthen your heart, all ye that hope in the Lord.</a:t>
            </a:r>
          </a:p>
        </p:txBody>
      </p:sp>
    </p:spTree>
    <p:extLst>
      <p:ext uri="{BB962C8B-B14F-4D97-AF65-F5344CB8AC3E}">
        <p14:creationId xmlns:p14="http://schemas.microsoft.com/office/powerpoint/2010/main" val="872052328"/>
      </p:ext>
    </p:extLst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33501-232E-AC73-6BAB-53F79B1EA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522DEF-FB34-24A4-E547-98E04F014EBC}"/>
              </a:ext>
            </a:extLst>
          </p:cNvPr>
          <p:cNvSpPr txBox="1"/>
          <p:nvPr/>
        </p:nvSpPr>
        <p:spPr>
          <a:xfrm>
            <a:off x="76200" y="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3A922-F7B5-34EE-61F4-39108288B9A9}"/>
              </a:ext>
            </a:extLst>
          </p:cNvPr>
          <p:cNvSpPr txBox="1"/>
          <p:nvPr/>
        </p:nvSpPr>
        <p:spPr>
          <a:xfrm>
            <a:off x="322670" y="578078"/>
            <a:ext cx="815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Don’t let your soul stay in a down cast state – or hope will leak out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6FAC72-4D44-7891-BCF0-20FAC8716DD9}"/>
              </a:ext>
            </a:extLst>
          </p:cNvPr>
          <p:cNvSpPr txBox="1"/>
          <p:nvPr/>
        </p:nvSpPr>
        <p:spPr>
          <a:xfrm>
            <a:off x="381000" y="926528"/>
            <a:ext cx="8534400" cy="77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a song we sing in church – praise will take your focus off of the problem, and turn your eyes to Jesus – when your eyes are on Jesus, you don’t sink when walking on water – and when your believing God for an answer to prayer, through praise it will keep you from sinking.</a:t>
            </a:r>
          </a:p>
        </p:txBody>
      </p:sp>
      <p:sp>
        <p:nvSpPr>
          <p:cNvPr id="7" name="Freeform: Shape 6">
            <a:hlinkClick r:id="rId2"/>
            <a:extLst>
              <a:ext uri="{FF2B5EF4-FFF2-40B4-BE49-F238E27FC236}">
                <a16:creationId xmlns:a16="http://schemas.microsoft.com/office/drawing/2014/main" id="{206BA9C1-EB7A-119B-E8D1-A43A6E59D181}"/>
              </a:ext>
            </a:extLst>
          </p:cNvPr>
          <p:cNvSpPr/>
          <p:nvPr/>
        </p:nvSpPr>
        <p:spPr bwMode="auto">
          <a:xfrm>
            <a:off x="3752612" y="2508349"/>
            <a:ext cx="674595" cy="545095"/>
          </a:xfrm>
          <a:custGeom>
            <a:avLst/>
            <a:gdLst>
              <a:gd name="connsiteX0" fmla="*/ 128330 w 674595"/>
              <a:gd name="connsiteY0" fmla="*/ 2999 h 545095"/>
              <a:gd name="connsiteX1" fmla="*/ 128330 w 674595"/>
              <a:gd name="connsiteY1" fmla="*/ 2999 h 545095"/>
              <a:gd name="connsiteX2" fmla="*/ 9577 w 674595"/>
              <a:gd name="connsiteY2" fmla="*/ 32687 h 545095"/>
              <a:gd name="connsiteX3" fmla="*/ 3639 w 674595"/>
              <a:gd name="connsiteY3" fmla="*/ 80188 h 545095"/>
              <a:gd name="connsiteX4" fmla="*/ 9577 w 674595"/>
              <a:gd name="connsiteY4" fmla="*/ 198942 h 545095"/>
              <a:gd name="connsiteX5" fmla="*/ 383649 w 674595"/>
              <a:gd name="connsiteY5" fmla="*/ 543326 h 545095"/>
              <a:gd name="connsiteX6" fmla="*/ 674595 w 674595"/>
              <a:gd name="connsiteY6" fmla="*/ 543326 h 545095"/>
              <a:gd name="connsiteX7" fmla="*/ 668657 w 674595"/>
              <a:gd name="connsiteY7" fmla="*/ 513638 h 545095"/>
              <a:gd name="connsiteX8" fmla="*/ 128330 w 674595"/>
              <a:gd name="connsiteY8" fmla="*/ 2999 h 54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4595" h="545095">
                <a:moveTo>
                  <a:pt x="128330" y="2999"/>
                </a:moveTo>
                <a:lnTo>
                  <a:pt x="128330" y="2999"/>
                </a:lnTo>
                <a:cubicBezTo>
                  <a:pt x="90917" y="5200"/>
                  <a:pt x="26060" y="-16760"/>
                  <a:pt x="9577" y="32687"/>
                </a:cubicBezTo>
                <a:cubicBezTo>
                  <a:pt x="4531" y="47825"/>
                  <a:pt x="5618" y="64354"/>
                  <a:pt x="3639" y="80188"/>
                </a:cubicBezTo>
                <a:cubicBezTo>
                  <a:pt x="5618" y="119773"/>
                  <a:pt x="-9074" y="163971"/>
                  <a:pt x="9577" y="198942"/>
                </a:cubicBezTo>
                <a:cubicBezTo>
                  <a:pt x="168071" y="496119"/>
                  <a:pt x="144876" y="533513"/>
                  <a:pt x="383649" y="543326"/>
                </a:cubicBezTo>
                <a:cubicBezTo>
                  <a:pt x="480549" y="547308"/>
                  <a:pt x="577613" y="543326"/>
                  <a:pt x="674595" y="543326"/>
                </a:cubicBezTo>
                <a:lnTo>
                  <a:pt x="668657" y="513638"/>
                </a:lnTo>
                <a:lnTo>
                  <a:pt x="128330" y="299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oper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DBFC82-9728-E060-A827-7AFF92B2DA79}"/>
              </a:ext>
            </a:extLst>
          </p:cNvPr>
          <p:cNvSpPr txBox="1"/>
          <p:nvPr/>
        </p:nvSpPr>
        <p:spPr>
          <a:xfrm>
            <a:off x="4648200" y="1981200"/>
            <a:ext cx="1676400" cy="1864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come on, my soul</a:t>
            </a:r>
            <a:b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Oh, don't you get shy on me</a:t>
            </a:r>
            <a:b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Lift up your song</a:t>
            </a:r>
            <a:b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kern="100" dirty="0" err="1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'Cause</a:t>
            </a:r>
            <a: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you've got a lion inside of those lungs</a:t>
            </a:r>
            <a:b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 up and praise the Lord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AF5CBE-879C-BF7F-A1AC-D8A032826611}"/>
              </a:ext>
            </a:extLst>
          </p:cNvPr>
          <p:cNvSpPr txBox="1"/>
          <p:nvPr/>
        </p:nvSpPr>
        <p:spPr>
          <a:xfrm>
            <a:off x="4507675" y="4114800"/>
            <a:ext cx="4396839" cy="1927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praising God is difficult – find a praise song that allows you to identify and connect to God. Start with a mind set of praise – let the Holy Spirit do the work as you listen to the song – it doesn’t have to be difficult – it can start as an act of obedience [the sacrifice of praise].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454EC2-42BB-18F2-7995-CF42B5551B02}"/>
              </a:ext>
            </a:extLst>
          </p:cNvPr>
          <p:cNvSpPr txBox="1"/>
          <p:nvPr/>
        </p:nvSpPr>
        <p:spPr>
          <a:xfrm>
            <a:off x="152400" y="3886200"/>
            <a:ext cx="4038600" cy="2820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doesn’t want you to just hope, he wants you to abound in hope – abounding in hope is exciting – if you are abounding in hope – faith has a wider foundation to grow on.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15:13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 the God of hope fill you with all joy and peace in believing, that ye may abound in hope, through the power of the Holy Ghost.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6F4962-4140-3131-C605-1DA5FCC00D4F}"/>
              </a:ext>
            </a:extLst>
          </p:cNvPr>
          <p:cNvSpPr txBox="1"/>
          <p:nvPr/>
        </p:nvSpPr>
        <p:spPr>
          <a:xfrm>
            <a:off x="152400" y="1905849"/>
            <a:ext cx="3292377" cy="1800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choose to praise God regardless of our feelings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Hebrews 13:15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15 </a:t>
            </a:r>
            <a:r>
              <a:rPr lang="en-US" sz="14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him therefore let us offer the sacrifice of praise to God continually, that is, the fruit of our lips giving thanks to his name.</a:t>
            </a:r>
          </a:p>
        </p:txBody>
      </p:sp>
      <p:pic>
        <p:nvPicPr>
          <p:cNvPr id="3074" name="Picture 2" descr="How do lions communicate? Lion Roaring ...">
            <a:extLst>
              <a:ext uri="{FF2B5EF4-FFF2-40B4-BE49-F238E27FC236}">
                <a16:creationId xmlns:a16="http://schemas.microsoft.com/office/drawing/2014/main" id="{BA03EA81-4E0C-B698-FAD0-D21BED897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076026"/>
            <a:ext cx="2245842" cy="159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610070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7F7D3-65DA-EBF0-845D-6E1C1C5CB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6779B6-B7F4-E73F-17C2-765FAA8D0AA0}"/>
              </a:ext>
            </a:extLst>
          </p:cNvPr>
          <p:cNvSpPr txBox="1"/>
          <p:nvPr/>
        </p:nvSpPr>
        <p:spPr>
          <a:xfrm>
            <a:off x="76200" y="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Introduction to Hope – The Foundation of Faith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01A223-FC4E-5D8F-B1E7-429450824493}"/>
              </a:ext>
            </a:extLst>
          </p:cNvPr>
          <p:cNvSpPr txBox="1"/>
          <p:nvPr/>
        </p:nvSpPr>
        <p:spPr>
          <a:xfrm>
            <a:off x="401782" y="524819"/>
            <a:ext cx="815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It takes Strength to have both Hope and Faith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DF2D3A-285A-05DE-DF91-93E475D21E2E}"/>
              </a:ext>
            </a:extLst>
          </p:cNvPr>
          <p:cNvSpPr txBox="1"/>
          <p:nvPr/>
        </p:nvSpPr>
        <p:spPr>
          <a:xfrm>
            <a:off x="384959" y="1219200"/>
            <a:ext cx="8534400" cy="3148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takes strength to have both hope and faith – waiting on the Lord is not sitting still, its an active waiting – you keep professing the Word – When you’ve done all to stand, stand therefore – but keep the word flowing out of your mouth by speaking in faith the desired end result. You are not waiting on God – God is waiting on you to speak the Word in Faith that your hope is based on. If your strength is renewed, you won’t quit before the answer comes.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8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Isaiah 40:31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31 </a:t>
            </a:r>
            <a:r>
              <a:rPr lang="en-US" sz="1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they that wait upon the Lord shall renew their strength; they shall mount up with wings as eagles; they shall run, and not be weary; and they shall walk, and not faint.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428E-D648-74D4-A377-421AE9DFB498}"/>
              </a:ext>
            </a:extLst>
          </p:cNvPr>
          <p:cNvSpPr txBox="1"/>
          <p:nvPr/>
        </p:nvSpPr>
        <p:spPr>
          <a:xfrm>
            <a:off x="2743200" y="4267200"/>
            <a:ext cx="3653641" cy="226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Abraham had hope in the face of no natural evidence – but he choice to hope in the promise of God – giving a foundation for his faith – and he receive his promise</a:t>
            </a:r>
            <a:r>
              <a:rPr lang="en-US" sz="14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400" b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4:18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baseline="300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18 </a:t>
            </a:r>
            <a:r>
              <a:rPr lang="en-US" sz="1400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against hope believed in hope, that he might become the father of many nations, according to that which was spoken, So shall thy seed be.</a:t>
            </a:r>
          </a:p>
        </p:txBody>
      </p:sp>
      <p:pic>
        <p:nvPicPr>
          <p:cNvPr id="4098" name="Picture 2" descr="Where Does Beach Sand Come From ...">
            <a:extLst>
              <a:ext uri="{FF2B5EF4-FFF2-40B4-BE49-F238E27FC236}">
                <a16:creationId xmlns:a16="http://schemas.microsoft.com/office/drawing/2014/main" id="{190D47B5-5BD5-1A52-1729-3369E4F6F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5" y="5137913"/>
            <a:ext cx="1946639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tars In Sky Stock Photos, Images and ...">
            <a:extLst>
              <a:ext uri="{FF2B5EF4-FFF2-40B4-BE49-F238E27FC236}">
                <a16:creationId xmlns:a16="http://schemas.microsoft.com/office/drawing/2014/main" id="{11AEF220-BC21-2522-683D-F4DA1DA1B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372" y="5144705"/>
            <a:ext cx="2324100" cy="130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678735"/>
      </p:ext>
    </p:extLst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Greatest Hope of 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DE3B7F-42F3-8339-FB7C-68FC49277E48}"/>
              </a:ext>
            </a:extLst>
          </p:cNvPr>
          <p:cNvSpPr txBox="1"/>
          <p:nvPr/>
        </p:nvSpPr>
        <p:spPr>
          <a:xfrm>
            <a:off x="457200" y="1371600"/>
            <a:ext cx="4038600" cy="2370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preserved blameless unto the coming of our Lord Jesus Christ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600" b="1" i="1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6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Thessalonians 5:23</a:t>
            </a:r>
          </a:p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baseline="300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23 </a:t>
            </a:r>
            <a:r>
              <a:rPr lang="en-US" sz="16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the very God of peace sanctify you wholly; and I pray God your whole spirit and soul and body be preserved blameless unto the coming of our Lord Jesus Christ.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068164-E992-9AA3-32C8-9C4F09C79FA6}"/>
              </a:ext>
            </a:extLst>
          </p:cNvPr>
          <p:cNvSpPr txBox="1"/>
          <p:nvPr/>
        </p:nvSpPr>
        <p:spPr>
          <a:xfrm>
            <a:off x="381000" y="391703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find yourself low on hope go back to the beginning and restore your hope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F074E4-9716-2D7A-280D-A8BDF13DBACC}"/>
              </a:ext>
            </a:extLst>
          </p:cNvPr>
          <p:cNvSpPr txBox="1"/>
          <p:nvPr/>
        </p:nvSpPr>
        <p:spPr>
          <a:xfrm>
            <a:off x="407748" y="4597402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3:16 – </a:t>
            </a: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God so loved the World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35475F-F4F2-6237-06CA-9801B98F89BE}"/>
              </a:ext>
            </a:extLst>
          </p:cNvPr>
          <p:cNvSpPr txBox="1"/>
          <p:nvPr/>
        </p:nvSpPr>
        <p:spPr>
          <a:xfrm>
            <a:off x="381000" y="4966734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10:10 – </a:t>
            </a: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have come that you might have life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A6E892-C1E5-53D5-129A-14A377073ECE}"/>
              </a:ext>
            </a:extLst>
          </p:cNvPr>
          <p:cNvSpPr txBox="1"/>
          <p:nvPr/>
        </p:nvSpPr>
        <p:spPr>
          <a:xfrm>
            <a:off x="381000" y="5345668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John 2 – </a:t>
            </a: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wish above all things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647861-9172-81F8-75A4-17DFF3ADCEE9}"/>
              </a:ext>
            </a:extLst>
          </p:cNvPr>
          <p:cNvSpPr txBox="1"/>
          <p:nvPr/>
        </p:nvSpPr>
        <p:spPr>
          <a:xfrm>
            <a:off x="381000" y="5715000"/>
            <a:ext cx="8077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1:12-13 – </a:t>
            </a: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them he gave the powe</a:t>
            </a:r>
            <a:r>
              <a:rPr lang="en-US" sz="1800" b="1" i="1" kern="100" dirty="0">
                <a:solidFill>
                  <a:schemeClr val="accent2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to become the suns of God</a:t>
            </a:r>
            <a:endParaRPr lang="en-US" sz="1800" dirty="0">
              <a:solidFill>
                <a:schemeClr val="accent2"/>
              </a:solidFill>
            </a:endParaRPr>
          </a:p>
        </p:txBody>
      </p:sp>
      <p:pic>
        <p:nvPicPr>
          <p:cNvPr id="5124" name="Picture 4" descr="8 Attributes of God We Encounter at the ...">
            <a:extLst>
              <a:ext uri="{FF2B5EF4-FFF2-40B4-BE49-F238E27FC236}">
                <a16:creationId xmlns:a16="http://schemas.microsoft.com/office/drawing/2014/main" id="{B1E1B331-D878-9E1C-79E7-97A09E090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7439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5EC65C7-F41D-F6C7-F968-21A65D4D98B2}"/>
              </a:ext>
            </a:extLst>
          </p:cNvPr>
          <p:cNvSpPr txBox="1"/>
          <p:nvPr/>
        </p:nvSpPr>
        <p:spPr>
          <a:xfrm>
            <a:off x="333375" y="6125646"/>
            <a:ext cx="8077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 9:24 – </a:t>
            </a:r>
            <a:r>
              <a:rPr lang="en-US" sz="1800" b="1" i="1" kern="100" dirty="0">
                <a:solidFill>
                  <a:schemeClr val="accent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 I believe – Help my unbelief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3DE66E-5D49-EE3B-D08E-856855861564}"/>
              </a:ext>
            </a:extLst>
          </p:cNvPr>
          <p:cNvSpPr txBox="1"/>
          <p:nvPr/>
        </p:nvSpPr>
        <p:spPr>
          <a:xfrm>
            <a:off x="6477000" y="3746683"/>
            <a:ext cx="2286000" cy="1557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100" b="1" i="1" kern="100" dirty="0">
                <a:solidFill>
                  <a:schemeClr val="accent1">
                    <a:lumMod val="75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hope restored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100" b="1" i="1" kern="1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raise my eyes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100" b="1" i="1" kern="1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praise the Lord alone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100" b="1" i="1" kern="1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give thanks to God almighty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r>
              <a:rPr lang="en-US" sz="1100" b="1" i="1" kern="100" dirty="0">
                <a:solidFill>
                  <a:schemeClr val="accent1">
                    <a:lumMod val="75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He’s not dead but on the throne</a:t>
            </a:r>
          </a:p>
          <a:p>
            <a:pPr marL="0" marR="0" algn="l">
              <a:lnSpc>
                <a:spcPct val="107000"/>
              </a:lnSpc>
              <a:spcBef>
                <a:spcPts val="400"/>
              </a:spcBef>
              <a:spcAft>
                <a:spcPts val="200"/>
              </a:spcAft>
            </a:pPr>
            <a:endParaRPr lang="en-US" sz="1100" b="1" i="1" kern="100" dirty="0">
              <a:solidFill>
                <a:schemeClr val="accent1">
                  <a:lumMod val="75000"/>
                </a:schemeClr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1622</TotalTime>
  <Words>1717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Times New Roman</vt:lpstr>
      <vt:lpstr>Cooper Black</vt:lpstr>
      <vt:lpstr>Bookman Old Style</vt:lpstr>
      <vt:lpstr>Trebuchet MS</vt:lpstr>
      <vt:lpstr>ArgosContour</vt:lpstr>
      <vt:lpstr>Calibri</vt:lpstr>
      <vt:lpstr>Tahoma</vt:lpstr>
      <vt:lpstr>Blue-Gradient.dep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Greatest Hope of All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734</cp:revision>
  <cp:lastPrinted>2016-03-16T15:34:38Z</cp:lastPrinted>
  <dcterms:created xsi:type="dcterms:W3CDTF">2013-07-15T18:37:31Z</dcterms:created>
  <dcterms:modified xsi:type="dcterms:W3CDTF">2025-01-05T01:30:24Z</dcterms:modified>
</cp:coreProperties>
</file>